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6"/>
  </p:notesMasterIdLst>
  <p:handoutMasterIdLst>
    <p:handoutMasterId r:id="rId67"/>
  </p:handoutMasterIdLst>
  <p:sldIdLst>
    <p:sldId id="258" r:id="rId2"/>
    <p:sldId id="259" r:id="rId3"/>
    <p:sldId id="309" r:id="rId4"/>
    <p:sldId id="260" r:id="rId5"/>
    <p:sldId id="263" r:id="rId6"/>
    <p:sldId id="262" r:id="rId7"/>
    <p:sldId id="261" r:id="rId8"/>
    <p:sldId id="264" r:id="rId9"/>
    <p:sldId id="265" r:id="rId10"/>
    <p:sldId id="266" r:id="rId11"/>
    <p:sldId id="267" r:id="rId12"/>
    <p:sldId id="268" r:id="rId13"/>
    <p:sldId id="269" r:id="rId14"/>
    <p:sldId id="310" r:id="rId15"/>
    <p:sldId id="270" r:id="rId16"/>
    <p:sldId id="271" r:id="rId17"/>
    <p:sldId id="272" r:id="rId18"/>
    <p:sldId id="273" r:id="rId19"/>
    <p:sldId id="274" r:id="rId20"/>
    <p:sldId id="275" r:id="rId21"/>
    <p:sldId id="276" r:id="rId22"/>
    <p:sldId id="277" r:id="rId23"/>
    <p:sldId id="278" r:id="rId24"/>
    <p:sldId id="279" r:id="rId25"/>
    <p:sldId id="311" r:id="rId26"/>
    <p:sldId id="280" r:id="rId27"/>
    <p:sldId id="281" r:id="rId28"/>
    <p:sldId id="282" r:id="rId29"/>
    <p:sldId id="283" r:id="rId30"/>
    <p:sldId id="284" r:id="rId31"/>
    <p:sldId id="285" r:id="rId32"/>
    <p:sldId id="286" r:id="rId33"/>
    <p:sldId id="287" r:id="rId34"/>
    <p:sldId id="288" r:id="rId35"/>
    <p:sldId id="312"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13" r:id="rId51"/>
    <p:sldId id="303" r:id="rId52"/>
    <p:sldId id="304" r:id="rId53"/>
    <p:sldId id="305" r:id="rId54"/>
    <p:sldId id="306" r:id="rId55"/>
    <p:sldId id="307" r:id="rId56"/>
    <p:sldId id="308" r:id="rId57"/>
    <p:sldId id="315" r:id="rId58"/>
    <p:sldId id="316" r:id="rId59"/>
    <p:sldId id="317" r:id="rId60"/>
    <p:sldId id="314" r:id="rId61"/>
    <p:sldId id="318" r:id="rId62"/>
    <p:sldId id="319" r:id="rId63"/>
    <p:sldId id="320" r:id="rId64"/>
    <p:sldId id="321" r:id="rId6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98" userDrawn="1">
          <p15:clr>
            <a:srgbClr val="A4A3A4"/>
          </p15:clr>
        </p15:guide>
        <p15:guide id="2" pos="74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643B"/>
    <a:srgbClr val="E9BF11"/>
    <a:srgbClr val="203D75"/>
    <a:srgbClr val="556169"/>
    <a:srgbClr val="006AA0"/>
    <a:srgbClr val="328C9E"/>
    <a:srgbClr val="18654D"/>
    <a:srgbClr val="672669"/>
    <a:srgbClr val="82949D"/>
    <a:srgbClr val="A59E9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2" autoAdjust="0"/>
    <p:restoredTop sz="94434" autoAdjust="0"/>
  </p:normalViewPr>
  <p:slideViewPr>
    <p:cSldViewPr snapToGrid="0" snapToObjects="1">
      <p:cViewPr varScale="1">
        <p:scale>
          <a:sx n="81" d="100"/>
          <a:sy n="81" d="100"/>
        </p:scale>
        <p:origin x="739" y="48"/>
      </p:cViewPr>
      <p:guideLst>
        <p:guide orient="horz" pos="498"/>
        <p:guide pos="7409"/>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354422-3444-B745-B222-105521D1BE4E}" type="datetimeFigureOut">
              <a:rPr lang="en-US" smtClean="0"/>
              <a:t>9/22/2021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D2D7082-86CB-5A4E-A9E3-4449E459173D}" type="slidenum">
              <a:rPr lang="en-US" smtClean="0"/>
              <a:t>‹#›</a:t>
            </a:fld>
            <a:endParaRPr lang="en-US"/>
          </a:p>
        </p:txBody>
      </p:sp>
    </p:spTree>
    <p:extLst>
      <p:ext uri="{BB962C8B-B14F-4D97-AF65-F5344CB8AC3E}">
        <p14:creationId xmlns:p14="http://schemas.microsoft.com/office/powerpoint/2010/main" val="370740141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D584DB-AA34-FD42-951C-33481C9C368F}" type="datetimeFigureOut">
              <a:rPr lang="en-US" smtClean="0"/>
              <a:t>9/22/2021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7CAE16-870E-C348-AC05-C5671CA9D70B}" type="slidenum">
              <a:rPr lang="en-US" smtClean="0"/>
              <a:t>‹#›</a:t>
            </a:fld>
            <a:endParaRPr lang="en-US"/>
          </a:p>
        </p:txBody>
      </p:sp>
    </p:spTree>
    <p:extLst>
      <p:ext uri="{BB962C8B-B14F-4D97-AF65-F5344CB8AC3E}">
        <p14:creationId xmlns:p14="http://schemas.microsoft.com/office/powerpoint/2010/main" val="152860157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sz="1800" b="0" i="1" u="none" strike="noStrike" kern="1200" baseline="0" dirty="0">
                <a:solidFill>
                  <a:srgbClr val="FFFFFF"/>
                </a:solidFill>
                <a:latin typeface="EireneSans-Italic"/>
                <a:ea typeface="+mn-ea"/>
                <a:cs typeface="+mn-cs"/>
              </a:rPr>
              <a:t>L’oeil de Paco</a:t>
            </a:r>
          </a:p>
        </p:txBody>
      </p:sp>
      <p:sp>
        <p:nvSpPr>
          <p:cNvPr id="4" name="Slide Number Placeholder 3"/>
          <p:cNvSpPr>
            <a:spLocks noGrp="1"/>
          </p:cNvSpPr>
          <p:nvPr>
            <p:ph type="sldNum" sz="quarter" idx="5"/>
          </p:nvPr>
        </p:nvSpPr>
        <p:spPr/>
        <p:txBody>
          <a:bodyPr/>
          <a:lstStyle/>
          <a:p>
            <a:fld id="{A57CAE16-870E-C348-AC05-C5671CA9D70B}" type="slidenum">
              <a:rPr lang="en-US" smtClean="0"/>
              <a:t>2</a:t>
            </a:fld>
            <a:endParaRPr lang="en-US"/>
          </a:p>
        </p:txBody>
      </p:sp>
    </p:spTree>
    <p:extLst>
      <p:ext uri="{BB962C8B-B14F-4D97-AF65-F5344CB8AC3E}">
        <p14:creationId xmlns:p14="http://schemas.microsoft.com/office/powerpoint/2010/main" val="3662011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Villa du Chatelet</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12</a:t>
            </a:fld>
            <a:endParaRPr lang="en-US"/>
          </a:p>
        </p:txBody>
      </p:sp>
    </p:spTree>
    <p:extLst>
      <p:ext uri="{BB962C8B-B14F-4D97-AF65-F5344CB8AC3E}">
        <p14:creationId xmlns:p14="http://schemas.microsoft.com/office/powerpoint/2010/main" val="4063226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1" u="none" strike="noStrike" baseline="0" dirty="0">
                <a:solidFill>
                  <a:srgbClr val="FFFFFF"/>
                </a:solidFill>
                <a:latin typeface="EireneSans-Italic"/>
              </a:rPr>
              <a:t>© ARC</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13</a:t>
            </a:fld>
            <a:endParaRPr lang="en-US"/>
          </a:p>
        </p:txBody>
      </p:sp>
    </p:spTree>
    <p:extLst>
      <p:ext uri="{BB962C8B-B14F-4D97-AF65-F5344CB8AC3E}">
        <p14:creationId xmlns:p14="http://schemas.microsoft.com/office/powerpoint/2010/main" val="2744146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1" u="none" strike="noStrike" baseline="0" dirty="0">
                <a:solidFill>
                  <a:srgbClr val="FFFFFF"/>
                </a:solidFill>
                <a:latin typeface="EireneSans-Italic"/>
              </a:rPr>
              <a:t>© ARC</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14</a:t>
            </a:fld>
            <a:endParaRPr lang="en-US"/>
          </a:p>
        </p:txBody>
      </p:sp>
    </p:spTree>
    <p:extLst>
      <p:ext uri="{BB962C8B-B14F-4D97-AF65-F5344CB8AC3E}">
        <p14:creationId xmlns:p14="http://schemas.microsoft.com/office/powerpoint/2010/main" val="122278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Norfolk County Council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15</a:t>
            </a:fld>
            <a:endParaRPr lang="en-US"/>
          </a:p>
        </p:txBody>
      </p:sp>
    </p:spTree>
    <p:extLst>
      <p:ext uri="{BB962C8B-B14F-4D97-AF65-F5344CB8AC3E}">
        <p14:creationId xmlns:p14="http://schemas.microsoft.com/office/powerpoint/2010/main" val="712040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b="0" i="1" u="none" strike="noStrike" baseline="0" dirty="0">
                <a:solidFill>
                  <a:srgbClr val="FFFFFF"/>
                </a:solidFill>
                <a:latin typeface="EireneSans-Italic"/>
              </a:rPr>
              <a:t>©Le Château des Enigmes</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16</a:t>
            </a:fld>
            <a:endParaRPr lang="en-US"/>
          </a:p>
        </p:txBody>
      </p:sp>
    </p:spTree>
    <p:extLst>
      <p:ext uri="{BB962C8B-B14F-4D97-AF65-F5344CB8AC3E}">
        <p14:creationId xmlns:p14="http://schemas.microsoft.com/office/powerpoint/2010/main" val="3880239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 </a:t>
            </a:r>
            <a:r>
              <a:rPr lang="en-GB" sz="1800" b="0" i="1" u="none" strike="noStrike" baseline="0" dirty="0">
                <a:solidFill>
                  <a:srgbClr val="FFFFFF"/>
                </a:solidFill>
                <a:latin typeface="EireneSans-Italic"/>
              </a:rPr>
              <a:t>Kent Downs AONB and North Downs Way National Trail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17</a:t>
            </a:fld>
            <a:endParaRPr lang="en-US"/>
          </a:p>
        </p:txBody>
      </p:sp>
    </p:spTree>
    <p:extLst>
      <p:ext uri="{BB962C8B-B14F-4D97-AF65-F5344CB8AC3E}">
        <p14:creationId xmlns:p14="http://schemas.microsoft.com/office/powerpoint/2010/main" val="656017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u="none" strike="noStrike" baseline="0" dirty="0">
                <a:solidFill>
                  <a:srgbClr val="FFFFFF"/>
                </a:solidFill>
                <a:latin typeface="EireneSans-Italic"/>
              </a:rPr>
              <a:t>© </a:t>
            </a:r>
            <a:r>
              <a:rPr lang="en-GB" sz="1800" b="0" i="1" u="none" strike="noStrike" baseline="0" dirty="0" err="1">
                <a:solidFill>
                  <a:srgbClr val="FFFFFF"/>
                </a:solidFill>
                <a:latin typeface="EireneSans-Italic"/>
              </a:rPr>
              <a:t>L’Oeil</a:t>
            </a:r>
            <a:r>
              <a:rPr lang="en-GB" sz="1800" b="0" i="1" u="none" strike="noStrike" baseline="0" dirty="0">
                <a:solidFill>
                  <a:srgbClr val="FFFFFF"/>
                </a:solidFill>
                <a:latin typeface="EireneSans-Italic"/>
              </a:rPr>
              <a:t>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18</a:t>
            </a:fld>
            <a:endParaRPr lang="en-US"/>
          </a:p>
        </p:txBody>
      </p:sp>
    </p:spTree>
    <p:extLst>
      <p:ext uri="{BB962C8B-B14F-4D97-AF65-F5344CB8AC3E}">
        <p14:creationId xmlns:p14="http://schemas.microsoft.com/office/powerpoint/2010/main" val="22724442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Kent Downs AONB and North Downs Way National Trail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19</a:t>
            </a:fld>
            <a:endParaRPr lang="en-US"/>
          </a:p>
        </p:txBody>
      </p:sp>
    </p:spTree>
    <p:extLst>
      <p:ext uri="{BB962C8B-B14F-4D97-AF65-F5344CB8AC3E}">
        <p14:creationId xmlns:p14="http://schemas.microsoft.com/office/powerpoint/2010/main" val="3663039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fr-FR" sz="1800" dirty="0">
                <a:solidFill>
                  <a:srgbClr val="000000"/>
                </a:solidFill>
                <a:effectLst/>
                <a:highlight>
                  <a:srgbClr val="00FF00"/>
                </a:highlight>
                <a:latin typeface="Calibri" panose="020F0502020204030204" pitchFamily="34" charset="0"/>
                <a:ea typeface="Calibri" panose="020F0502020204030204" pitchFamily="34" charset="0"/>
              </a:rPr>
              <a:t>©Charentes Tourisme</a:t>
            </a:r>
            <a:endParaRPr lang="en-GB" sz="18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A57CAE16-870E-C348-AC05-C5671CA9D70B}" type="slidenum">
              <a:rPr lang="en-US" smtClean="0"/>
              <a:t>20</a:t>
            </a:fld>
            <a:endParaRPr lang="en-US"/>
          </a:p>
        </p:txBody>
      </p:sp>
    </p:spTree>
    <p:extLst>
      <p:ext uri="{BB962C8B-B14F-4D97-AF65-F5344CB8AC3E}">
        <p14:creationId xmlns:p14="http://schemas.microsoft.com/office/powerpoint/2010/main" val="203006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err="1">
                <a:solidFill>
                  <a:srgbClr val="FFFFFF"/>
                </a:solidFill>
                <a:latin typeface="EireneSans-Italic"/>
              </a:rPr>
              <a:t>Cerdanya</a:t>
            </a:r>
            <a:r>
              <a:rPr lang="en-GB" sz="1800" b="0" i="1" u="none" strike="noStrike" baseline="0" dirty="0">
                <a:solidFill>
                  <a:srgbClr val="FFFFFF"/>
                </a:solidFill>
                <a:latin typeface="EireneSans-Italic"/>
              </a:rPr>
              <a:t> Resort</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21</a:t>
            </a:fld>
            <a:endParaRPr lang="en-US"/>
          </a:p>
        </p:txBody>
      </p:sp>
    </p:spTree>
    <p:extLst>
      <p:ext uri="{BB962C8B-B14F-4D97-AF65-F5344CB8AC3E}">
        <p14:creationId xmlns:p14="http://schemas.microsoft.com/office/powerpoint/2010/main" val="11418222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sz="1800" b="0" i="1" u="none" strike="noStrike" baseline="0" dirty="0">
                <a:solidFill>
                  <a:srgbClr val="FFFFFF"/>
                </a:solidFill>
                <a:latin typeface="EireneSans-Italic"/>
              </a:rPr>
              <a:t>Kent Downs AONB and North Downs Way National Trail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3</a:t>
            </a:fld>
            <a:endParaRPr lang="en-US"/>
          </a:p>
        </p:txBody>
      </p:sp>
    </p:spTree>
    <p:extLst>
      <p:ext uri="{BB962C8B-B14F-4D97-AF65-F5344CB8AC3E}">
        <p14:creationId xmlns:p14="http://schemas.microsoft.com/office/powerpoint/2010/main" val="40612241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Kent Downs AONB and North Downs Way National Trail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22</a:t>
            </a:fld>
            <a:endParaRPr lang="en-US"/>
          </a:p>
        </p:txBody>
      </p:sp>
    </p:spTree>
    <p:extLst>
      <p:ext uri="{BB962C8B-B14F-4D97-AF65-F5344CB8AC3E}">
        <p14:creationId xmlns:p14="http://schemas.microsoft.com/office/powerpoint/2010/main" val="9227130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Sonja Gregory</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23</a:t>
            </a:fld>
            <a:endParaRPr lang="en-US"/>
          </a:p>
        </p:txBody>
      </p:sp>
    </p:spTree>
    <p:extLst>
      <p:ext uri="{BB962C8B-B14F-4D97-AF65-F5344CB8AC3E}">
        <p14:creationId xmlns:p14="http://schemas.microsoft.com/office/powerpoint/2010/main" val="10224149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1" u="none" strike="noStrike" baseline="0" dirty="0">
                <a:solidFill>
                  <a:srgbClr val="FFFFFF"/>
                </a:solidFill>
                <a:latin typeface="EireneSans-Italic"/>
              </a:rPr>
              <a:t>© </a:t>
            </a:r>
            <a:r>
              <a:rPr lang="en-GB" sz="1200" b="0" i="1" u="none" strike="noStrike" baseline="0" dirty="0" err="1">
                <a:solidFill>
                  <a:srgbClr val="FFFFFF"/>
                </a:solidFill>
                <a:latin typeface="EireneSans-Italic"/>
              </a:rPr>
              <a:t>L’Oeil</a:t>
            </a:r>
            <a:r>
              <a:rPr lang="en-GB" sz="1200" b="0" i="1" u="none" strike="noStrike" baseline="0" dirty="0">
                <a:solidFill>
                  <a:srgbClr val="FFFFFF"/>
                </a:solidFill>
                <a:latin typeface="EireneSans-Italic"/>
              </a:rPr>
              <a:t>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24</a:t>
            </a:fld>
            <a:endParaRPr lang="en-US"/>
          </a:p>
        </p:txBody>
      </p:sp>
    </p:spTree>
    <p:extLst>
      <p:ext uri="{BB962C8B-B14F-4D97-AF65-F5344CB8AC3E}">
        <p14:creationId xmlns:p14="http://schemas.microsoft.com/office/powerpoint/2010/main" val="3172570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1" u="none" strike="noStrike" baseline="0" dirty="0">
                <a:solidFill>
                  <a:srgbClr val="FFFFFF"/>
                </a:solidFill>
                <a:latin typeface="EireneSans-Italic"/>
              </a:rPr>
              <a:t>© </a:t>
            </a:r>
            <a:r>
              <a:rPr lang="en-GB" sz="1200" b="0" i="1" u="none" strike="noStrike" baseline="0" dirty="0" err="1">
                <a:solidFill>
                  <a:srgbClr val="FFFFFF"/>
                </a:solidFill>
                <a:latin typeface="EireneSans-Italic"/>
              </a:rPr>
              <a:t>L’Oeil</a:t>
            </a:r>
            <a:r>
              <a:rPr lang="en-GB" sz="1200" b="0" i="1" u="none" strike="noStrike" baseline="0" dirty="0">
                <a:solidFill>
                  <a:srgbClr val="FFFFFF"/>
                </a:solidFill>
                <a:latin typeface="EireneSans-Italic"/>
              </a:rPr>
              <a:t>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25</a:t>
            </a:fld>
            <a:endParaRPr lang="en-US"/>
          </a:p>
        </p:txBody>
      </p:sp>
    </p:spTree>
    <p:extLst>
      <p:ext uri="{BB962C8B-B14F-4D97-AF65-F5344CB8AC3E}">
        <p14:creationId xmlns:p14="http://schemas.microsoft.com/office/powerpoint/2010/main" val="67408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D Evans</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26</a:t>
            </a:fld>
            <a:endParaRPr lang="en-US"/>
          </a:p>
        </p:txBody>
      </p:sp>
    </p:spTree>
    <p:extLst>
      <p:ext uri="{BB962C8B-B14F-4D97-AF65-F5344CB8AC3E}">
        <p14:creationId xmlns:p14="http://schemas.microsoft.com/office/powerpoint/2010/main" val="37164576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u="none" strike="noStrike" baseline="0" dirty="0">
                <a:solidFill>
                  <a:srgbClr val="FFFFFF"/>
                </a:solidFill>
                <a:latin typeface="EireneSans-Italic"/>
              </a:rPr>
              <a:t>©Manu </a:t>
            </a:r>
            <a:r>
              <a:rPr lang="en-GB" sz="1800" b="0" i="1" u="none" strike="noStrike" baseline="0" dirty="0" err="1">
                <a:solidFill>
                  <a:srgbClr val="FFFFFF"/>
                </a:solidFill>
                <a:latin typeface="EireneSans-Italic"/>
              </a:rPr>
              <a:t>Obry</a:t>
            </a:r>
            <a:r>
              <a:rPr lang="en-GB" sz="1800" b="0" i="1" u="none" strike="noStrike" baseline="0" dirty="0">
                <a:solidFill>
                  <a:srgbClr val="FFFFFF"/>
                </a:solidFill>
                <a:latin typeface="EireneSans-Italic"/>
              </a:rPr>
              <a:t> @PNRLG</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27</a:t>
            </a:fld>
            <a:endParaRPr lang="en-US"/>
          </a:p>
        </p:txBody>
      </p:sp>
    </p:spTree>
    <p:extLst>
      <p:ext uri="{BB962C8B-B14F-4D97-AF65-F5344CB8AC3E}">
        <p14:creationId xmlns:p14="http://schemas.microsoft.com/office/powerpoint/2010/main" val="4185028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u="none" strike="noStrike" baseline="0" dirty="0">
                <a:solidFill>
                  <a:srgbClr val="FFFFFF"/>
                </a:solidFill>
                <a:latin typeface="EireneSans-Italic"/>
              </a:rPr>
              <a:t>©</a:t>
            </a:r>
            <a:r>
              <a:rPr lang="en-GB" sz="1800" b="0" i="1" u="none" strike="noStrike" baseline="0" dirty="0" err="1">
                <a:solidFill>
                  <a:srgbClr val="FFFFFF"/>
                </a:solidFill>
                <a:latin typeface="EireneSans-Italic"/>
              </a:rPr>
              <a:t>CdC</a:t>
            </a:r>
            <a:r>
              <a:rPr lang="en-GB" sz="1800" b="0" i="1" u="none" strike="noStrike" baseline="0" dirty="0">
                <a:solidFill>
                  <a:srgbClr val="FFFFFF"/>
                </a:solidFill>
                <a:latin typeface="EireneSans-Italic"/>
              </a:rPr>
              <a:t> </a:t>
            </a:r>
            <a:r>
              <a:rPr lang="en-GB" sz="1800" b="0" i="1" u="none" strike="noStrike" baseline="0" dirty="0" err="1">
                <a:solidFill>
                  <a:srgbClr val="FFFFFF"/>
                </a:solidFill>
                <a:latin typeface="EireneSans-Italic"/>
              </a:rPr>
              <a:t>Oléron</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28</a:t>
            </a:fld>
            <a:endParaRPr lang="en-US"/>
          </a:p>
        </p:txBody>
      </p:sp>
    </p:spTree>
    <p:extLst>
      <p:ext uri="{BB962C8B-B14F-4D97-AF65-F5344CB8AC3E}">
        <p14:creationId xmlns:p14="http://schemas.microsoft.com/office/powerpoint/2010/main" val="3563258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29</a:t>
            </a:fld>
            <a:endParaRPr lang="en-US"/>
          </a:p>
        </p:txBody>
      </p:sp>
    </p:spTree>
    <p:extLst>
      <p:ext uri="{BB962C8B-B14F-4D97-AF65-F5344CB8AC3E}">
        <p14:creationId xmlns:p14="http://schemas.microsoft.com/office/powerpoint/2010/main" val="33106647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RHS/Joanna </a:t>
            </a:r>
            <a:r>
              <a:rPr lang="en-GB" sz="1800" b="0" i="1" u="none" strike="noStrike" baseline="0" dirty="0" err="1">
                <a:solidFill>
                  <a:srgbClr val="FFFFFF"/>
                </a:solidFill>
                <a:latin typeface="EireneSans-Italic"/>
              </a:rPr>
              <a:t>Kossak</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30</a:t>
            </a:fld>
            <a:endParaRPr lang="en-US"/>
          </a:p>
        </p:txBody>
      </p:sp>
    </p:spTree>
    <p:extLst>
      <p:ext uri="{BB962C8B-B14F-4D97-AF65-F5344CB8AC3E}">
        <p14:creationId xmlns:p14="http://schemas.microsoft.com/office/powerpoint/2010/main" val="24321282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Charlotte </a:t>
            </a:r>
            <a:r>
              <a:rPr lang="en-GB" sz="1800" b="0" i="1" u="none" strike="noStrike" baseline="0" dirty="0" err="1">
                <a:solidFill>
                  <a:srgbClr val="FFFFFF"/>
                </a:solidFill>
                <a:latin typeface="EireneSans-Italic"/>
              </a:rPr>
              <a:t>Hutchesson</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31</a:t>
            </a:fld>
            <a:endParaRPr lang="en-US"/>
          </a:p>
        </p:txBody>
      </p:sp>
    </p:spTree>
    <p:extLst>
      <p:ext uri="{BB962C8B-B14F-4D97-AF65-F5344CB8AC3E}">
        <p14:creationId xmlns:p14="http://schemas.microsoft.com/office/powerpoint/2010/main" val="37187656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5</a:t>
            </a:fld>
            <a:endParaRPr lang="en-US"/>
          </a:p>
        </p:txBody>
      </p:sp>
    </p:spTree>
    <p:extLst>
      <p:ext uri="{BB962C8B-B14F-4D97-AF65-F5344CB8AC3E}">
        <p14:creationId xmlns:p14="http://schemas.microsoft.com/office/powerpoint/2010/main" val="24688995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sz="1800" dirty="0"/>
          </a:p>
        </p:txBody>
      </p:sp>
      <p:sp>
        <p:nvSpPr>
          <p:cNvPr id="4" name="Slide Number Placeholder 3"/>
          <p:cNvSpPr>
            <a:spLocks noGrp="1"/>
          </p:cNvSpPr>
          <p:nvPr>
            <p:ph type="sldNum" sz="quarter" idx="5"/>
          </p:nvPr>
        </p:nvSpPr>
        <p:spPr/>
        <p:txBody>
          <a:bodyPr/>
          <a:lstStyle/>
          <a:p>
            <a:fld id="{A57CAE16-870E-C348-AC05-C5671CA9D70B}" type="slidenum">
              <a:rPr lang="en-US" smtClean="0"/>
              <a:t>32</a:t>
            </a:fld>
            <a:endParaRPr lang="en-US"/>
          </a:p>
        </p:txBody>
      </p:sp>
    </p:spTree>
    <p:extLst>
      <p:ext uri="{BB962C8B-B14F-4D97-AF65-F5344CB8AC3E}">
        <p14:creationId xmlns:p14="http://schemas.microsoft.com/office/powerpoint/2010/main" val="33101183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Gite a </a:t>
            </a:r>
            <a:r>
              <a:rPr lang="en-GB" sz="1800" b="0" i="1" u="none" strike="noStrike" baseline="0" dirty="0" err="1">
                <a:solidFill>
                  <a:srgbClr val="FFFFFF"/>
                </a:solidFill>
                <a:latin typeface="EireneSans-Italic"/>
              </a:rPr>
              <a:t>Malba</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33</a:t>
            </a:fld>
            <a:endParaRPr lang="en-US"/>
          </a:p>
        </p:txBody>
      </p:sp>
    </p:spTree>
    <p:extLst>
      <p:ext uri="{BB962C8B-B14F-4D97-AF65-F5344CB8AC3E}">
        <p14:creationId xmlns:p14="http://schemas.microsoft.com/office/powerpoint/2010/main" val="350200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dirty="0">
                <a:solidFill>
                  <a:srgbClr val="000000"/>
                </a:solidFill>
                <a:effectLst/>
                <a:highlight>
                  <a:srgbClr val="00FF00"/>
                </a:highlight>
                <a:latin typeface="Calibri" panose="020F0502020204030204" pitchFamily="34" charset="0"/>
                <a:ea typeface="Calibri" panose="020F0502020204030204" pitchFamily="34" charset="0"/>
              </a:rPr>
              <a:t>Kent Downs AONB and North Downs Way National Trail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34</a:t>
            </a:fld>
            <a:endParaRPr lang="en-US"/>
          </a:p>
        </p:txBody>
      </p:sp>
    </p:spTree>
    <p:extLst>
      <p:ext uri="{BB962C8B-B14F-4D97-AF65-F5344CB8AC3E}">
        <p14:creationId xmlns:p14="http://schemas.microsoft.com/office/powerpoint/2010/main" val="8906011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FFFFFF"/>
                </a:solidFill>
                <a:latin typeface="EireneSans-Regular"/>
              </a:rPr>
              <a:t>©</a:t>
            </a:r>
            <a:r>
              <a:rPr lang="en-GB" sz="1200" b="0" i="1" u="none" strike="noStrike" baseline="0" dirty="0">
                <a:solidFill>
                  <a:srgbClr val="FFFFFF"/>
                </a:solidFill>
                <a:latin typeface="EireneSans-Italic"/>
              </a:rPr>
              <a:t>L’oeil de Paco</a:t>
            </a:r>
            <a:endParaRPr lang="en-GB" sz="1200" dirty="0"/>
          </a:p>
          <a:p>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35</a:t>
            </a:fld>
            <a:endParaRPr lang="en-US"/>
          </a:p>
        </p:txBody>
      </p:sp>
    </p:spTree>
    <p:extLst>
      <p:ext uri="{BB962C8B-B14F-4D97-AF65-F5344CB8AC3E}">
        <p14:creationId xmlns:p14="http://schemas.microsoft.com/office/powerpoint/2010/main" val="28208595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err="1">
                <a:solidFill>
                  <a:srgbClr val="FFFFFF"/>
                </a:solidFill>
                <a:latin typeface="EireneSans-Italic"/>
              </a:rPr>
              <a:t>Diaphaneell</a:t>
            </a:r>
            <a:r>
              <a:rPr lang="en-GB" sz="1800" b="0" i="1" u="none" strike="noStrike" baseline="0" dirty="0">
                <a:solidFill>
                  <a:srgbClr val="FFFFFF"/>
                </a:solidFill>
                <a:latin typeface="EireneSans-Italic"/>
              </a:rPr>
              <a:t> Prod</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36</a:t>
            </a:fld>
            <a:endParaRPr lang="en-US"/>
          </a:p>
        </p:txBody>
      </p:sp>
    </p:spTree>
    <p:extLst>
      <p:ext uri="{BB962C8B-B14F-4D97-AF65-F5344CB8AC3E}">
        <p14:creationId xmlns:p14="http://schemas.microsoft.com/office/powerpoint/2010/main" val="2038768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000000"/>
                </a:solidFill>
                <a:effectLst/>
                <a:latin typeface="Calibri" panose="020F0502020204030204" pitchFamily="34" charset="0"/>
              </a:rPr>
              <a:t>G</a:t>
            </a:r>
            <a:r>
              <a:rPr lang="en-GB" sz="1800" i="1" dirty="0">
                <a:solidFill>
                  <a:srgbClr val="000000"/>
                </a:solidFill>
                <a:effectLst/>
                <a:latin typeface="Calibri" panose="020F0502020204030204" pitchFamily="34" charset="0"/>
                <a:ea typeface="Calibri" panose="020F0502020204030204" pitchFamily="34" charset="0"/>
              </a:rPr>
              <a:t>ite de </a:t>
            </a:r>
            <a:r>
              <a:rPr lang="en-GB" sz="1800" i="1" dirty="0" err="1">
                <a:solidFill>
                  <a:srgbClr val="000000"/>
                </a:solidFill>
                <a:effectLst/>
                <a:latin typeface="Calibri" panose="020F0502020204030204" pitchFamily="34" charset="0"/>
                <a:ea typeface="Calibri" panose="020F0502020204030204" pitchFamily="34" charset="0"/>
              </a:rPr>
              <a:t>Poudally</a:t>
            </a:r>
            <a:r>
              <a:rPr lang="en-GB" sz="1800" i="1" dirty="0">
                <a:solidFill>
                  <a:srgbClr val="000000"/>
                </a:solidFill>
                <a:effectLst/>
                <a:latin typeface="Calibri" panose="020F0502020204030204" pitchFamily="34" charset="0"/>
                <a:ea typeface="Calibri" panose="020F0502020204030204" pitchFamily="34" charset="0"/>
              </a:rPr>
              <a:t> </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37</a:t>
            </a:fld>
            <a:endParaRPr lang="en-US"/>
          </a:p>
        </p:txBody>
      </p:sp>
    </p:spTree>
    <p:extLst>
      <p:ext uri="{BB962C8B-B14F-4D97-AF65-F5344CB8AC3E}">
        <p14:creationId xmlns:p14="http://schemas.microsoft.com/office/powerpoint/2010/main" val="14828936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Robert Ince</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38</a:t>
            </a:fld>
            <a:endParaRPr lang="en-US"/>
          </a:p>
        </p:txBody>
      </p:sp>
    </p:spTree>
    <p:extLst>
      <p:ext uri="{BB962C8B-B14F-4D97-AF65-F5344CB8AC3E}">
        <p14:creationId xmlns:p14="http://schemas.microsoft.com/office/powerpoint/2010/main" val="24315093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©PEREZ </a:t>
            </a:r>
            <a:r>
              <a:rPr lang="en-GB" sz="1800" b="0" i="0" u="none" strike="noStrike" baseline="0" dirty="0" err="1">
                <a:solidFill>
                  <a:srgbClr val="FFFFFF"/>
                </a:solidFill>
                <a:latin typeface="EireneSans-Regular"/>
              </a:rPr>
              <a:t>Rafa</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39</a:t>
            </a:fld>
            <a:endParaRPr lang="en-US"/>
          </a:p>
        </p:txBody>
      </p:sp>
    </p:spTree>
    <p:extLst>
      <p:ext uri="{BB962C8B-B14F-4D97-AF65-F5344CB8AC3E}">
        <p14:creationId xmlns:p14="http://schemas.microsoft.com/office/powerpoint/2010/main" val="19409455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800" dirty="0">
                <a:solidFill>
                  <a:srgbClr val="000000"/>
                </a:solidFill>
                <a:effectLst/>
                <a:highlight>
                  <a:srgbClr val="00FF00"/>
                </a:highlight>
                <a:latin typeface="Calibri" panose="020F0502020204030204" pitchFamily="34" charset="0"/>
                <a:ea typeface="Calibri" panose="020F0502020204030204" pitchFamily="34" charset="0"/>
                <a:cs typeface="Arial" panose="020B0604020202020204" pitchFamily="34" charset="0"/>
              </a:rPr>
              <a:t>©Loire Atlantique Developpement</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40</a:t>
            </a:fld>
            <a:endParaRPr lang="en-US"/>
          </a:p>
        </p:txBody>
      </p:sp>
    </p:spTree>
    <p:extLst>
      <p:ext uri="{BB962C8B-B14F-4D97-AF65-F5344CB8AC3E}">
        <p14:creationId xmlns:p14="http://schemas.microsoft.com/office/powerpoint/2010/main" val="2002687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Kent Downs AONB and North Downs Way National Trail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41</a:t>
            </a:fld>
            <a:endParaRPr lang="en-US"/>
          </a:p>
        </p:txBody>
      </p:sp>
    </p:spTree>
    <p:extLst>
      <p:ext uri="{BB962C8B-B14F-4D97-AF65-F5344CB8AC3E}">
        <p14:creationId xmlns:p14="http://schemas.microsoft.com/office/powerpoint/2010/main" val="39439732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u="none" strike="noStrike" baseline="0" dirty="0">
                <a:solidFill>
                  <a:srgbClr val="FFFFFF"/>
                </a:solidFill>
                <a:latin typeface="EireneSans-Italic"/>
              </a:rPr>
              <a:t>© ARC</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6</a:t>
            </a:fld>
            <a:endParaRPr lang="en-US"/>
          </a:p>
        </p:txBody>
      </p:sp>
    </p:spTree>
    <p:extLst>
      <p:ext uri="{BB962C8B-B14F-4D97-AF65-F5344CB8AC3E}">
        <p14:creationId xmlns:p14="http://schemas.microsoft.com/office/powerpoint/2010/main" val="3564724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Stirrups hotel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42</a:t>
            </a:fld>
            <a:endParaRPr lang="en-US"/>
          </a:p>
        </p:txBody>
      </p:sp>
    </p:spTree>
    <p:extLst>
      <p:ext uri="{BB962C8B-B14F-4D97-AF65-F5344CB8AC3E}">
        <p14:creationId xmlns:p14="http://schemas.microsoft.com/office/powerpoint/2010/main" val="2589162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Norfolk County Council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43</a:t>
            </a:fld>
            <a:endParaRPr lang="en-US"/>
          </a:p>
        </p:txBody>
      </p:sp>
    </p:spTree>
    <p:extLst>
      <p:ext uri="{BB962C8B-B14F-4D97-AF65-F5344CB8AC3E}">
        <p14:creationId xmlns:p14="http://schemas.microsoft.com/office/powerpoint/2010/main" val="7428714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Robert </a:t>
            </a:r>
            <a:r>
              <a:rPr lang="en-GB" sz="1800" b="0" i="1" u="none" strike="noStrike" baseline="0" dirty="0" err="1">
                <a:solidFill>
                  <a:srgbClr val="FFFFFF"/>
                </a:solidFill>
                <a:latin typeface="EireneSans-Italic"/>
              </a:rPr>
              <a:t>Rezin</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44</a:t>
            </a:fld>
            <a:endParaRPr lang="en-US"/>
          </a:p>
        </p:txBody>
      </p:sp>
    </p:spTree>
    <p:extLst>
      <p:ext uri="{BB962C8B-B14F-4D97-AF65-F5344CB8AC3E}">
        <p14:creationId xmlns:p14="http://schemas.microsoft.com/office/powerpoint/2010/main" val="22427434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Kent Downs AONB and North Downs Way National Trail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45</a:t>
            </a:fld>
            <a:endParaRPr lang="en-US"/>
          </a:p>
        </p:txBody>
      </p:sp>
    </p:spTree>
    <p:extLst>
      <p:ext uri="{BB962C8B-B14F-4D97-AF65-F5344CB8AC3E}">
        <p14:creationId xmlns:p14="http://schemas.microsoft.com/office/powerpoint/2010/main" val="16574199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a:r>
            <a:r>
              <a:rPr lang="en-GB" dirty="0" err="1"/>
              <a:t>Tulleys</a:t>
            </a:r>
            <a:r>
              <a:rPr lang="en-GB" dirty="0"/>
              <a:t> farm </a:t>
            </a:r>
          </a:p>
        </p:txBody>
      </p:sp>
      <p:sp>
        <p:nvSpPr>
          <p:cNvPr id="4" name="Slide Number Placeholder 3"/>
          <p:cNvSpPr>
            <a:spLocks noGrp="1"/>
          </p:cNvSpPr>
          <p:nvPr>
            <p:ph type="sldNum" sz="quarter" idx="5"/>
          </p:nvPr>
        </p:nvSpPr>
        <p:spPr/>
        <p:txBody>
          <a:bodyPr/>
          <a:lstStyle/>
          <a:p>
            <a:fld id="{A57CAE16-870E-C348-AC05-C5671CA9D70B}" type="slidenum">
              <a:rPr lang="en-US" smtClean="0"/>
              <a:t>46</a:t>
            </a:fld>
            <a:endParaRPr lang="en-US"/>
          </a:p>
        </p:txBody>
      </p:sp>
    </p:spTree>
    <p:extLst>
      <p:ext uri="{BB962C8B-B14F-4D97-AF65-F5344CB8AC3E}">
        <p14:creationId xmlns:p14="http://schemas.microsoft.com/office/powerpoint/2010/main" val="21092777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47</a:t>
            </a:fld>
            <a:endParaRPr lang="en-US"/>
          </a:p>
        </p:txBody>
      </p:sp>
    </p:spTree>
    <p:extLst>
      <p:ext uri="{BB962C8B-B14F-4D97-AF65-F5344CB8AC3E}">
        <p14:creationId xmlns:p14="http://schemas.microsoft.com/office/powerpoint/2010/main" val="12294919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Les Jardins SOTHYS</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48</a:t>
            </a:fld>
            <a:endParaRPr lang="en-US"/>
          </a:p>
        </p:txBody>
      </p:sp>
    </p:spTree>
    <p:extLst>
      <p:ext uri="{BB962C8B-B14F-4D97-AF65-F5344CB8AC3E}">
        <p14:creationId xmlns:p14="http://schemas.microsoft.com/office/powerpoint/2010/main" val="37344643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dirty="0">
                <a:solidFill>
                  <a:srgbClr val="000000"/>
                </a:solidFill>
                <a:effectLst/>
                <a:highlight>
                  <a:srgbClr val="00FF00"/>
                </a:highlight>
                <a:latin typeface="Calibri" panose="020F0502020204030204" pitchFamily="34" charset="0"/>
                <a:ea typeface="Calibri" panose="020F0502020204030204" pitchFamily="34" charset="0"/>
              </a:rPr>
              <a:t>Kent Downs AONB and North Downs Way National Trail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49</a:t>
            </a:fld>
            <a:endParaRPr lang="en-US"/>
          </a:p>
        </p:txBody>
      </p:sp>
    </p:spTree>
    <p:extLst>
      <p:ext uri="{BB962C8B-B14F-4D97-AF65-F5344CB8AC3E}">
        <p14:creationId xmlns:p14="http://schemas.microsoft.com/office/powerpoint/2010/main" val="10774294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50</a:t>
            </a:fld>
            <a:endParaRPr lang="en-US"/>
          </a:p>
        </p:txBody>
      </p:sp>
    </p:spTree>
    <p:extLst>
      <p:ext uri="{BB962C8B-B14F-4D97-AF65-F5344CB8AC3E}">
        <p14:creationId xmlns:p14="http://schemas.microsoft.com/office/powerpoint/2010/main" val="29788635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51</a:t>
            </a:fld>
            <a:endParaRPr lang="en-US"/>
          </a:p>
        </p:txBody>
      </p:sp>
    </p:spTree>
    <p:extLst>
      <p:ext uri="{BB962C8B-B14F-4D97-AF65-F5344CB8AC3E}">
        <p14:creationId xmlns:p14="http://schemas.microsoft.com/office/powerpoint/2010/main" val="2880661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Pas-de-Calais </a:t>
            </a:r>
            <a:r>
              <a:rPr lang="en-GB" sz="1800" b="0" i="1" u="none" strike="noStrike" baseline="0" dirty="0" err="1">
                <a:solidFill>
                  <a:srgbClr val="FFFFFF"/>
                </a:solidFill>
                <a:latin typeface="EireneSans-Italic"/>
              </a:rPr>
              <a:t>Tourisme</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7</a:t>
            </a:fld>
            <a:endParaRPr lang="en-US"/>
          </a:p>
        </p:txBody>
      </p:sp>
    </p:spTree>
    <p:extLst>
      <p:ext uri="{BB962C8B-B14F-4D97-AF65-F5344CB8AC3E}">
        <p14:creationId xmlns:p14="http://schemas.microsoft.com/office/powerpoint/2010/main" val="39455585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Walsingham Estate</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52</a:t>
            </a:fld>
            <a:endParaRPr lang="en-US"/>
          </a:p>
        </p:txBody>
      </p:sp>
    </p:spTree>
    <p:extLst>
      <p:ext uri="{BB962C8B-B14F-4D97-AF65-F5344CB8AC3E}">
        <p14:creationId xmlns:p14="http://schemas.microsoft.com/office/powerpoint/2010/main" val="14125421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Craig Pedley</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53</a:t>
            </a:fld>
            <a:endParaRPr lang="en-US"/>
          </a:p>
        </p:txBody>
      </p:sp>
    </p:spTree>
    <p:extLst>
      <p:ext uri="{BB962C8B-B14F-4D97-AF65-F5344CB8AC3E}">
        <p14:creationId xmlns:p14="http://schemas.microsoft.com/office/powerpoint/2010/main" val="31171315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u="none" strike="noStrike" baseline="0" dirty="0">
                <a:solidFill>
                  <a:srgbClr val="949699"/>
                </a:solidFill>
                <a:latin typeface="EireneSans-Italic"/>
              </a:rPr>
              <a:t>©Boutique Retreats</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54</a:t>
            </a:fld>
            <a:endParaRPr lang="en-US"/>
          </a:p>
        </p:txBody>
      </p:sp>
    </p:spTree>
    <p:extLst>
      <p:ext uri="{BB962C8B-B14F-4D97-AF65-F5344CB8AC3E}">
        <p14:creationId xmlns:p14="http://schemas.microsoft.com/office/powerpoint/2010/main" val="32269746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55</a:t>
            </a:fld>
            <a:endParaRPr lang="en-US"/>
          </a:p>
        </p:txBody>
      </p:sp>
    </p:spTree>
    <p:extLst>
      <p:ext uri="{BB962C8B-B14F-4D97-AF65-F5344CB8AC3E}">
        <p14:creationId xmlns:p14="http://schemas.microsoft.com/office/powerpoint/2010/main" val="353522764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 </a:t>
            </a:r>
            <a:r>
              <a:rPr lang="en-GB" sz="1800" b="0" i="1" u="none" strike="noStrike" baseline="0" dirty="0" err="1">
                <a:solidFill>
                  <a:srgbClr val="FFFFFF"/>
                </a:solidFill>
                <a:latin typeface="EireneSans-Italic"/>
              </a:rPr>
              <a:t>TNVacation</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56</a:t>
            </a:fld>
            <a:endParaRPr lang="en-US"/>
          </a:p>
        </p:txBody>
      </p:sp>
    </p:spTree>
    <p:extLst>
      <p:ext uri="{BB962C8B-B14F-4D97-AF65-F5344CB8AC3E}">
        <p14:creationId xmlns:p14="http://schemas.microsoft.com/office/powerpoint/2010/main" val="14362154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57</a:t>
            </a:fld>
            <a:endParaRPr lang="en-US"/>
          </a:p>
        </p:txBody>
      </p:sp>
    </p:spTree>
    <p:extLst>
      <p:ext uri="{BB962C8B-B14F-4D97-AF65-F5344CB8AC3E}">
        <p14:creationId xmlns:p14="http://schemas.microsoft.com/office/powerpoint/2010/main" val="390911518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Martin P. McAdam</a:t>
            </a:r>
          </a:p>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Neil Hannah</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58</a:t>
            </a:fld>
            <a:endParaRPr lang="en-US"/>
          </a:p>
        </p:txBody>
      </p:sp>
    </p:spTree>
    <p:extLst>
      <p:ext uri="{BB962C8B-B14F-4D97-AF65-F5344CB8AC3E}">
        <p14:creationId xmlns:p14="http://schemas.microsoft.com/office/powerpoint/2010/main" val="19717308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©ARC</a:t>
            </a:r>
          </a:p>
        </p:txBody>
      </p:sp>
      <p:sp>
        <p:nvSpPr>
          <p:cNvPr id="4" name="Slide Number Placeholder 3"/>
          <p:cNvSpPr>
            <a:spLocks noGrp="1"/>
          </p:cNvSpPr>
          <p:nvPr>
            <p:ph type="sldNum" sz="quarter" idx="5"/>
          </p:nvPr>
        </p:nvSpPr>
        <p:spPr/>
        <p:txBody>
          <a:bodyPr/>
          <a:lstStyle/>
          <a:p>
            <a:fld id="{A57CAE16-870E-C348-AC05-C5671CA9D70B}" type="slidenum">
              <a:rPr lang="en-US" smtClean="0"/>
              <a:t>59</a:t>
            </a:fld>
            <a:endParaRPr lang="en-US"/>
          </a:p>
        </p:txBody>
      </p:sp>
    </p:spTree>
    <p:extLst>
      <p:ext uri="{BB962C8B-B14F-4D97-AF65-F5344CB8AC3E}">
        <p14:creationId xmlns:p14="http://schemas.microsoft.com/office/powerpoint/2010/main" val="14543865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60</a:t>
            </a:fld>
            <a:endParaRPr lang="en-US"/>
          </a:p>
        </p:txBody>
      </p:sp>
    </p:spTree>
    <p:extLst>
      <p:ext uri="{BB962C8B-B14F-4D97-AF65-F5344CB8AC3E}">
        <p14:creationId xmlns:p14="http://schemas.microsoft.com/office/powerpoint/2010/main" val="6826547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61</a:t>
            </a:fld>
            <a:endParaRPr lang="en-US"/>
          </a:p>
        </p:txBody>
      </p:sp>
    </p:spTree>
    <p:extLst>
      <p:ext uri="{BB962C8B-B14F-4D97-AF65-F5344CB8AC3E}">
        <p14:creationId xmlns:p14="http://schemas.microsoft.com/office/powerpoint/2010/main" val="494708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Durham Lumiere</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8</a:t>
            </a:fld>
            <a:endParaRPr lang="en-US"/>
          </a:p>
        </p:txBody>
      </p:sp>
    </p:spTree>
    <p:extLst>
      <p:ext uri="{BB962C8B-B14F-4D97-AF65-F5344CB8AC3E}">
        <p14:creationId xmlns:p14="http://schemas.microsoft.com/office/powerpoint/2010/main" val="241245039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©Domaine des Ormes</a:t>
            </a:r>
          </a:p>
        </p:txBody>
      </p:sp>
      <p:sp>
        <p:nvSpPr>
          <p:cNvPr id="4" name="Slide Number Placeholder 3"/>
          <p:cNvSpPr>
            <a:spLocks noGrp="1"/>
          </p:cNvSpPr>
          <p:nvPr>
            <p:ph type="sldNum" sz="quarter" idx="5"/>
          </p:nvPr>
        </p:nvSpPr>
        <p:spPr/>
        <p:txBody>
          <a:bodyPr/>
          <a:lstStyle/>
          <a:p>
            <a:fld id="{A57CAE16-870E-C348-AC05-C5671CA9D70B}" type="slidenum">
              <a:rPr lang="en-US" smtClean="0"/>
              <a:t>62</a:t>
            </a:fld>
            <a:endParaRPr lang="en-US"/>
          </a:p>
        </p:txBody>
      </p:sp>
    </p:spTree>
    <p:extLst>
      <p:ext uri="{BB962C8B-B14F-4D97-AF65-F5344CB8AC3E}">
        <p14:creationId xmlns:p14="http://schemas.microsoft.com/office/powerpoint/2010/main" val="83388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u="none" strike="noStrike" baseline="0" dirty="0">
                <a:solidFill>
                  <a:srgbClr val="FFFFFF"/>
                </a:solidFill>
                <a:latin typeface="EireneSans-Italic"/>
              </a:rPr>
              <a:t>©</a:t>
            </a:r>
            <a:r>
              <a:rPr lang="en-GB" sz="1800" b="0" i="1" u="none" strike="noStrike" baseline="0" dirty="0" err="1">
                <a:solidFill>
                  <a:srgbClr val="FFFFFF"/>
                </a:solidFill>
                <a:latin typeface="EireneSans-Italic"/>
              </a:rPr>
              <a:t>bestjober</a:t>
            </a:r>
            <a:endParaRPr lang="en-GB" sz="1800" b="0" i="1" u="none" strike="noStrike" baseline="0" dirty="0">
              <a:solidFill>
                <a:srgbClr val="FFFFFF"/>
              </a:solidFill>
              <a:latin typeface="EireneSans-Italic"/>
            </a:endParaRPr>
          </a:p>
          <a:p>
            <a:r>
              <a:rPr lang="en-GB" sz="1800" b="0" i="1" u="none" strike="noStrike" baseline="0" dirty="0">
                <a:solidFill>
                  <a:srgbClr val="FFFFFF"/>
                </a:solidFill>
                <a:latin typeface="EireneSans-Italic"/>
              </a:rPr>
              <a:t>©</a:t>
            </a:r>
            <a:r>
              <a:rPr lang="en-GB" sz="1800" b="0" i="1" u="none" strike="noStrike" baseline="0" dirty="0" err="1">
                <a:solidFill>
                  <a:srgbClr val="FFFFFF"/>
                </a:solidFill>
                <a:latin typeface="EireneSans-Italic"/>
              </a:rPr>
              <a:t>Mathile</a:t>
            </a:r>
            <a:r>
              <a:rPr lang="en-GB" sz="1800" b="0" i="1" u="none" strike="noStrike" baseline="0" dirty="0">
                <a:solidFill>
                  <a:srgbClr val="FFFFFF"/>
                </a:solidFill>
                <a:latin typeface="EireneSans-Italic"/>
              </a:rPr>
              <a:t> </a:t>
            </a:r>
            <a:r>
              <a:rPr lang="en-GB" sz="1800" b="0" i="1" u="none" strike="noStrike" baseline="0" dirty="0" err="1">
                <a:solidFill>
                  <a:srgbClr val="FFFFFF"/>
                </a:solidFill>
                <a:latin typeface="EireneSans-Italic"/>
              </a:rPr>
              <a:t>Chassin</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63</a:t>
            </a:fld>
            <a:endParaRPr lang="en-US"/>
          </a:p>
        </p:txBody>
      </p:sp>
    </p:spTree>
    <p:extLst>
      <p:ext uri="{BB962C8B-B14F-4D97-AF65-F5344CB8AC3E}">
        <p14:creationId xmlns:p14="http://schemas.microsoft.com/office/powerpoint/2010/main" val="34998937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200" b="0" i="0" u="none" strike="noStrike" baseline="0" dirty="0">
                <a:solidFill>
                  <a:srgbClr val="FFFFFF"/>
                </a:solidFill>
                <a:latin typeface="EireneSans-Regular"/>
              </a:rPr>
              <a:t>©</a:t>
            </a:r>
            <a:r>
              <a:rPr lang="en-GB" sz="12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64</a:t>
            </a:fld>
            <a:endParaRPr lang="en-US"/>
          </a:p>
        </p:txBody>
      </p:sp>
    </p:spTree>
    <p:extLst>
      <p:ext uri="{BB962C8B-B14F-4D97-AF65-F5344CB8AC3E}">
        <p14:creationId xmlns:p14="http://schemas.microsoft.com/office/powerpoint/2010/main" val="2484345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Norfolk County Council</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9</a:t>
            </a:fld>
            <a:endParaRPr lang="en-US"/>
          </a:p>
        </p:txBody>
      </p:sp>
    </p:spTree>
    <p:extLst>
      <p:ext uri="{BB962C8B-B14F-4D97-AF65-F5344CB8AC3E}">
        <p14:creationId xmlns:p14="http://schemas.microsoft.com/office/powerpoint/2010/main" val="19043468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1" u="none" strike="noStrike" baseline="0" dirty="0">
                <a:solidFill>
                  <a:srgbClr val="FFFFFF"/>
                </a:solidFill>
                <a:latin typeface="EireneSans-Italic"/>
              </a:rPr>
              <a:t>© Oise </a:t>
            </a:r>
            <a:r>
              <a:rPr lang="en-GB" sz="1800" b="0" i="1" u="none" strike="noStrike" baseline="0" dirty="0" err="1">
                <a:solidFill>
                  <a:srgbClr val="FFFFFF"/>
                </a:solidFill>
                <a:latin typeface="EireneSans-Italic"/>
              </a:rPr>
              <a:t>Tourisme</a:t>
            </a:r>
            <a:r>
              <a:rPr lang="en-GB" sz="1800" b="0" i="1" u="none" strike="noStrike" baseline="0" dirty="0">
                <a:solidFill>
                  <a:srgbClr val="FFFFFF"/>
                </a:solidFill>
                <a:latin typeface="EireneSans-Italic"/>
              </a:rPr>
              <a:t> Anne-Sophie </a:t>
            </a:r>
            <a:r>
              <a:rPr lang="en-GB" sz="1800" b="0" i="1" u="none" strike="noStrike" baseline="0" dirty="0" err="1">
                <a:solidFill>
                  <a:srgbClr val="FFFFFF"/>
                </a:solidFill>
                <a:latin typeface="EireneSans-Italic"/>
              </a:rPr>
              <a:t>Flament</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10</a:t>
            </a:fld>
            <a:endParaRPr lang="en-US"/>
          </a:p>
        </p:txBody>
      </p:sp>
    </p:spTree>
    <p:extLst>
      <p:ext uri="{BB962C8B-B14F-4D97-AF65-F5344CB8AC3E}">
        <p14:creationId xmlns:p14="http://schemas.microsoft.com/office/powerpoint/2010/main" val="856147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u="none" strike="noStrike" baseline="0" dirty="0">
                <a:solidFill>
                  <a:srgbClr val="FFFFFF"/>
                </a:solidFill>
                <a:latin typeface="EireneSans-Regular"/>
              </a:rPr>
              <a:t>©</a:t>
            </a:r>
            <a:r>
              <a:rPr lang="en-GB" sz="1800" b="0" i="1" u="none" strike="noStrike" baseline="0" dirty="0">
                <a:solidFill>
                  <a:srgbClr val="FFFFFF"/>
                </a:solidFill>
                <a:latin typeface="EireneSans-Italic"/>
              </a:rPr>
              <a:t>L’oeil de Paco</a:t>
            </a:r>
            <a:endParaRPr lang="en-GB" dirty="0"/>
          </a:p>
        </p:txBody>
      </p:sp>
      <p:sp>
        <p:nvSpPr>
          <p:cNvPr id="4" name="Slide Number Placeholder 3"/>
          <p:cNvSpPr>
            <a:spLocks noGrp="1"/>
          </p:cNvSpPr>
          <p:nvPr>
            <p:ph type="sldNum" sz="quarter" idx="5"/>
          </p:nvPr>
        </p:nvSpPr>
        <p:spPr/>
        <p:txBody>
          <a:bodyPr/>
          <a:lstStyle/>
          <a:p>
            <a:fld id="{A57CAE16-870E-C348-AC05-C5671CA9D70B}" type="slidenum">
              <a:rPr lang="en-US" smtClean="0"/>
              <a:t>11</a:t>
            </a:fld>
            <a:endParaRPr lang="en-US"/>
          </a:p>
        </p:txBody>
      </p:sp>
    </p:spTree>
    <p:extLst>
      <p:ext uri="{BB962C8B-B14F-4D97-AF65-F5344CB8AC3E}">
        <p14:creationId xmlns:p14="http://schemas.microsoft.com/office/powerpoint/2010/main" val="7835759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UniOfSurrey - Clean Whi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6" y="2056269"/>
            <a:ext cx="7700209" cy="1098697"/>
          </a:xfrm>
        </p:spPr>
        <p:txBody>
          <a:bodyPr anchor="b">
            <a:noAutofit/>
          </a:bodyPr>
          <a:lstStyle>
            <a:lvl1pPr algn="ctr">
              <a:defRPr sz="2400" baseline="0"/>
            </a:lvl1pPr>
          </a:lstStyle>
          <a:p>
            <a:r>
              <a:rPr lang="en-GB" dirty="0"/>
              <a:t>Presentation title goes here</a:t>
            </a:r>
            <a:endParaRPr lang="en-US" dirty="0"/>
          </a:p>
        </p:txBody>
      </p:sp>
      <p:sp>
        <p:nvSpPr>
          <p:cNvPr id="4" name="Slide Number Placeholder 3"/>
          <p:cNvSpPr>
            <a:spLocks noGrp="1"/>
          </p:cNvSpPr>
          <p:nvPr>
            <p:ph type="sldNum" sz="quarter" idx="11"/>
          </p:nvPr>
        </p:nvSpPr>
        <p:spPr/>
        <p:txBody>
          <a:bodyPr/>
          <a:lstStyle>
            <a:lvl1pPr>
              <a:defRPr>
                <a:solidFill>
                  <a:srgbClr val="203D75"/>
                </a:solidFill>
              </a:defRPr>
            </a:lvl1pPr>
          </a:lstStyle>
          <a:p>
            <a:fld id="{C8625EC3-6C33-CC45-91BB-212F920403D2}" type="slidenum">
              <a:rPr lang="en-US" smtClean="0"/>
              <a:pPr/>
              <a:t>‹#›</a:t>
            </a:fld>
            <a:endParaRPr lang="en-US" dirty="0"/>
          </a:p>
        </p:txBody>
      </p:sp>
      <p:cxnSp>
        <p:nvCxnSpPr>
          <p:cNvPr id="5" name="Straight Connector 4"/>
          <p:cNvCxnSpPr/>
          <p:nvPr userDrawn="1"/>
        </p:nvCxnSpPr>
        <p:spPr>
          <a:xfrm>
            <a:off x="-7682" y="328706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2241553" y="3416300"/>
            <a:ext cx="7700433" cy="958850"/>
          </a:xfrm>
        </p:spPr>
        <p:txBody>
          <a:bodyPr/>
          <a:lstStyle>
            <a:lvl1pPr algn="ctr">
              <a:defRPr/>
            </a:lvl1pPr>
          </a:lstStyle>
          <a:p>
            <a:r>
              <a:rPr lang="en-GB" sz="1800" dirty="0">
                <a:solidFill>
                  <a:srgbClr val="82949D"/>
                </a:solidFill>
              </a:rPr>
              <a:t>Presentation subtitle</a:t>
            </a:r>
            <a:r>
              <a:rPr lang="en-GB" sz="1800" baseline="0" dirty="0">
                <a:solidFill>
                  <a:srgbClr val="82949D"/>
                </a:solidFill>
              </a:rPr>
              <a:t> / presenter here</a:t>
            </a:r>
            <a:endParaRPr lang="en-US" sz="1800" dirty="0">
              <a:solidFill>
                <a:srgbClr val="82949D"/>
              </a:solidFill>
            </a:endParaRPr>
          </a:p>
        </p:txBody>
      </p:sp>
      <p:pic>
        <p:nvPicPr>
          <p:cNvPr id="7" name="Picture 6" descr="Graphical user interface, application&#10;&#10;Description automatically generated">
            <a:extLst>
              <a:ext uri="{FF2B5EF4-FFF2-40B4-BE49-F238E27FC236}">
                <a16:creationId xmlns:a16="http://schemas.microsoft.com/office/drawing/2014/main" id="{EBE72B98-099A-4A87-A67B-0F67FC4C1593}"/>
              </a:ext>
            </a:extLst>
          </p:cNvPr>
          <p:cNvPicPr>
            <a:picLocks noChangeAspect="1"/>
          </p:cNvPicPr>
          <p:nvPr userDrawn="1"/>
        </p:nvPicPr>
        <p:blipFill>
          <a:blip r:embed="rId2"/>
          <a:stretch>
            <a:fillRect/>
          </a:stretch>
        </p:blipFill>
        <p:spPr>
          <a:xfrm>
            <a:off x="9515089" y="62819"/>
            <a:ext cx="2553056" cy="1562318"/>
          </a:xfrm>
          <a:prstGeom prst="rect">
            <a:avLst/>
          </a:prstGeom>
        </p:spPr>
      </p:pic>
    </p:spTree>
    <p:extLst>
      <p:ext uri="{BB962C8B-B14F-4D97-AF65-F5344CB8AC3E}">
        <p14:creationId xmlns:p14="http://schemas.microsoft.com/office/powerpoint/2010/main" val="2339585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UniOfSurrey - Clean Dark Green Cover">
    <p:bg>
      <p:bgPr>
        <a:solidFill>
          <a:srgbClr val="18654D"/>
        </a:solidFill>
        <a:effectLst/>
      </p:bgPr>
    </p:bg>
    <p:spTree>
      <p:nvGrpSpPr>
        <p:cNvPr id="1" name=""/>
        <p:cNvGrpSpPr/>
        <p:nvPr/>
      </p:nvGrpSpPr>
      <p:grpSpPr>
        <a:xfrm>
          <a:off x="0" y="0"/>
          <a:ext cx="0" cy="0"/>
          <a:chOff x="0" y="0"/>
          <a:chExt cx="0" cy="0"/>
        </a:xfrm>
      </p:grpSpPr>
      <p:pic>
        <p:nvPicPr>
          <p:cNvPr id="8" name="Picture 7"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93915" y="287411"/>
            <a:ext cx="2056263" cy="462600"/>
          </a:xfrm>
          <a:prstGeom prst="rect">
            <a:avLst/>
          </a:prstGeom>
        </p:spPr>
      </p:pic>
      <p:sp>
        <p:nvSpPr>
          <p:cNvPr id="2" name="Title 1"/>
          <p:cNvSpPr>
            <a:spLocks noGrp="1"/>
          </p:cNvSpPr>
          <p:nvPr>
            <p:ph type="title" hasCustomPrompt="1"/>
          </p:nvPr>
        </p:nvSpPr>
        <p:spPr>
          <a:xfrm>
            <a:off x="2242056" y="2056269"/>
            <a:ext cx="7700209" cy="1098697"/>
          </a:xfrm>
        </p:spPr>
        <p:txBody>
          <a:bodyPr anchor="b">
            <a:noAutofit/>
          </a:bodyPr>
          <a:lstStyle>
            <a:lvl1pPr algn="ctr">
              <a:defRPr sz="2400" baseline="0">
                <a:solidFill>
                  <a:srgbClr val="FFFFFF"/>
                </a:solidFill>
              </a:defRPr>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cxnSp>
        <p:nvCxnSpPr>
          <p:cNvPr id="5" name="Straight Connector 4"/>
          <p:cNvCxnSpPr/>
          <p:nvPr userDrawn="1"/>
        </p:nvCxnSpPr>
        <p:spPr>
          <a:xfrm>
            <a:off x="-7682" y="3287060"/>
            <a:ext cx="12199684"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3"/>
          <p:cNvSpPr>
            <a:spLocks noGrp="1"/>
          </p:cNvSpPr>
          <p:nvPr>
            <p:ph type="body" sz="quarter" idx="12" hasCustomPrompt="1"/>
          </p:nvPr>
        </p:nvSpPr>
        <p:spPr>
          <a:xfrm>
            <a:off x="2241553" y="3427413"/>
            <a:ext cx="7700433" cy="1119187"/>
          </a:xfrm>
        </p:spPr>
        <p:txBody>
          <a:bodyP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GB" dirty="0"/>
              <a:t>Presentation subtitle / presenter here</a:t>
            </a:r>
          </a:p>
        </p:txBody>
      </p:sp>
    </p:spTree>
    <p:extLst>
      <p:ext uri="{BB962C8B-B14F-4D97-AF65-F5344CB8AC3E}">
        <p14:creationId xmlns:p14="http://schemas.microsoft.com/office/powerpoint/2010/main" val="3199169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niOfSurrey - Photo Cov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6" y="1300268"/>
            <a:ext cx="7700209" cy="1098697"/>
          </a:xfrm>
          <a:effectLst>
            <a:glow rad="63500">
              <a:schemeClr val="accent1">
                <a:satMod val="175000"/>
                <a:alpha val="40000"/>
              </a:schemeClr>
            </a:glow>
          </a:effectLst>
        </p:spPr>
        <p:txBody>
          <a:bodyPr anchor="b">
            <a:noAutofit/>
          </a:bodyPr>
          <a:lstStyle>
            <a:lvl1pPr algn="ctr">
              <a:defRPr sz="2400" b="0" cap="none" spc="0" baseline="0">
                <a:ln>
                  <a:noFill/>
                </a:ln>
                <a:solidFill>
                  <a:schemeClr val="tx1"/>
                </a:solidFill>
                <a:effectLst/>
              </a:defRPr>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cxnSp>
        <p:nvCxnSpPr>
          <p:cNvPr id="5" name="Straight Connector 4"/>
          <p:cNvCxnSpPr/>
          <p:nvPr userDrawn="1"/>
        </p:nvCxnSpPr>
        <p:spPr>
          <a:xfrm>
            <a:off x="-7682" y="246050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0" name="Picture 9" descr="UniversityofSurreyColourBlue.gi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83915" y="267251"/>
            <a:ext cx="2093140" cy="462600"/>
          </a:xfrm>
          <a:prstGeom prst="rect">
            <a:avLst/>
          </a:prstGeom>
        </p:spPr>
      </p:pic>
      <p:sp>
        <p:nvSpPr>
          <p:cNvPr id="8" name="Text Placeholder 13"/>
          <p:cNvSpPr>
            <a:spLocks noGrp="1"/>
          </p:cNvSpPr>
          <p:nvPr>
            <p:ph type="body" sz="quarter" idx="12" hasCustomPrompt="1"/>
          </p:nvPr>
        </p:nvSpPr>
        <p:spPr>
          <a:xfrm>
            <a:off x="2241553" y="2540376"/>
            <a:ext cx="7700433" cy="1119187"/>
          </a:xfrm>
        </p:spPr>
        <p:txBody>
          <a:bodyPr/>
          <a:lstStyle>
            <a:lvl1pPr algn="ctr">
              <a:defRPr>
                <a:solidFill>
                  <a:srgbClr val="203D75"/>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GB" dirty="0"/>
              <a:t>Presentation subtitle / presenter here</a:t>
            </a:r>
          </a:p>
        </p:txBody>
      </p:sp>
    </p:spTree>
    <p:extLst>
      <p:ext uri="{BB962C8B-B14F-4D97-AF65-F5344CB8AC3E}">
        <p14:creationId xmlns:p14="http://schemas.microsoft.com/office/powerpoint/2010/main" val="37991672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UniOfSurrey - Photo Cover Blur">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cxnSp>
        <p:nvCxnSpPr>
          <p:cNvPr id="5" name="Straight Connector 4"/>
          <p:cNvCxnSpPr/>
          <p:nvPr userDrawn="1"/>
        </p:nvCxnSpPr>
        <p:spPr>
          <a:xfrm>
            <a:off x="-7682" y="94850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0" name="Picture 9" descr="UniversityofSurreyColourBlue.gif"/>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683915" y="267251"/>
            <a:ext cx="2093140" cy="462600"/>
          </a:xfrm>
          <a:prstGeom prst="rect">
            <a:avLst/>
          </a:prstGeom>
        </p:spPr>
      </p:pic>
    </p:spTree>
    <p:extLst>
      <p:ext uri="{BB962C8B-B14F-4D97-AF65-F5344CB8AC3E}">
        <p14:creationId xmlns:p14="http://schemas.microsoft.com/office/powerpoint/2010/main" val="20728776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UniOfSurrey - Photo Dark Cove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8" name="Picture 7" descr="OpeningSlideBrand.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12" y="0"/>
            <a:ext cx="12192001" cy="6858000"/>
          </a:xfrm>
          <a:prstGeom prst="rect">
            <a:avLst/>
          </a:prstGeom>
        </p:spPr>
      </p:pic>
      <p:sp>
        <p:nvSpPr>
          <p:cNvPr id="2" name="Title 1"/>
          <p:cNvSpPr>
            <a:spLocks noGrp="1"/>
          </p:cNvSpPr>
          <p:nvPr>
            <p:ph type="title" hasCustomPrompt="1"/>
          </p:nvPr>
        </p:nvSpPr>
        <p:spPr>
          <a:xfrm>
            <a:off x="2242056" y="1300268"/>
            <a:ext cx="7700209" cy="1098697"/>
          </a:xfrm>
        </p:spPr>
        <p:txBody>
          <a:bodyPr anchor="b">
            <a:noAutofit/>
          </a:bodyPr>
          <a:lstStyle>
            <a:lvl1pPr algn="ctr">
              <a:defRPr sz="2400" baseline="0">
                <a:solidFill>
                  <a:schemeClr val="bg1"/>
                </a:solidFill>
                <a:effectLst>
                  <a:outerShdw blurRad="50800" dist="38100" dir="8100000" algn="tr" rotWithShape="0">
                    <a:prstClr val="black">
                      <a:alpha val="40000"/>
                    </a:prstClr>
                  </a:outerShdw>
                </a:effectLst>
              </a:defRPr>
            </a:lvl1pPr>
          </a:lstStyle>
          <a:p>
            <a:r>
              <a:rPr lang="en-US" sz="2400" dirty="0">
                <a:ln w="18415" cmpd="sng">
                  <a:solidFill>
                    <a:schemeClr val="bg1"/>
                  </a:solidFill>
                  <a:prstDash val="solid"/>
                </a:ln>
                <a:solidFill>
                  <a:srgbClr val="FFFFFF"/>
                </a:solidFill>
                <a:effectLst>
                  <a:outerShdw blurRad="63500" dir="3600000" algn="tl" rotWithShape="0">
                    <a:srgbClr val="000000">
                      <a:alpha val="92000"/>
                    </a:srgbClr>
                  </a:outerShdw>
                </a:effectLst>
                <a:latin typeface="Georgia"/>
                <a:cs typeface="Georgia"/>
              </a:rPr>
              <a:t>Title of the presentation goes here</a:t>
            </a:r>
            <a:endParaRPr lang="en-US" dirty="0"/>
          </a:p>
        </p:txBody>
      </p:sp>
      <p:sp>
        <p:nvSpPr>
          <p:cNvPr id="3" name="Date Placeholder 2"/>
          <p:cNvSpPr>
            <a:spLocks noGrp="1"/>
          </p:cNvSpPr>
          <p:nvPr>
            <p:ph type="dt" sz="half" idx="10"/>
          </p:nvPr>
        </p:nvSpPr>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cxnSp>
        <p:nvCxnSpPr>
          <p:cNvPr id="5" name="Straight Connector 4"/>
          <p:cNvCxnSpPr/>
          <p:nvPr userDrawn="1"/>
        </p:nvCxnSpPr>
        <p:spPr>
          <a:xfrm>
            <a:off x="-7682" y="2460500"/>
            <a:ext cx="12199684"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3"/>
          <p:cNvSpPr>
            <a:spLocks noGrp="1"/>
          </p:cNvSpPr>
          <p:nvPr>
            <p:ph type="body" sz="quarter" idx="12" hasCustomPrompt="1"/>
          </p:nvPr>
        </p:nvSpPr>
        <p:spPr>
          <a:xfrm>
            <a:off x="2241553" y="2540376"/>
            <a:ext cx="7700433" cy="1119187"/>
          </a:xfrm>
        </p:spPr>
        <p:txBody>
          <a:bodyP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GB" dirty="0"/>
              <a:t>Presentation subtitle / presenter here</a:t>
            </a:r>
          </a:p>
        </p:txBody>
      </p:sp>
    </p:spTree>
    <p:extLst>
      <p:ext uri="{BB962C8B-B14F-4D97-AF65-F5344CB8AC3E}">
        <p14:creationId xmlns:p14="http://schemas.microsoft.com/office/powerpoint/2010/main" val="4249601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niOfSurrey - Photo Dark Blur">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8" descr="OpeningSlideBrandblur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cxnSp>
        <p:nvCxnSpPr>
          <p:cNvPr id="5" name="Straight Connector 4"/>
          <p:cNvCxnSpPr/>
          <p:nvPr userDrawn="1"/>
        </p:nvCxnSpPr>
        <p:spPr>
          <a:xfrm>
            <a:off x="5755" y="918300"/>
            <a:ext cx="12199684"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585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UniOfSurrey - Photo Quot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9" name="Picture 8" descr="OpeningSlideBrandblurred.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Date Placeholder 2"/>
          <p:cNvSpPr>
            <a:spLocks noGrp="1"/>
          </p:cNvSpPr>
          <p:nvPr>
            <p:ph type="dt" sz="half" idx="10"/>
          </p:nvPr>
        </p:nvSpPr>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sp>
        <p:nvSpPr>
          <p:cNvPr id="6" name="TextBox 5"/>
          <p:cNvSpPr txBox="1"/>
          <p:nvPr userDrawn="1"/>
        </p:nvSpPr>
        <p:spPr>
          <a:xfrm>
            <a:off x="622023" y="2665965"/>
            <a:ext cx="11127224" cy="646331"/>
          </a:xfrm>
          <a:prstGeom prst="rect">
            <a:avLst/>
          </a:prstGeom>
          <a:noFill/>
        </p:spPr>
        <p:txBody>
          <a:bodyPr wrap="square" rtlCol="0">
            <a:spAutoFit/>
          </a:bodyPr>
          <a:lstStyle/>
          <a:p>
            <a:pPr algn="ctr"/>
            <a:r>
              <a:rPr lang="en-US" sz="3600" dirty="0">
                <a:solidFill>
                  <a:srgbClr val="FFFFFF"/>
                </a:solidFill>
                <a:latin typeface="Georgia"/>
                <a:cs typeface="Georgia"/>
              </a:rPr>
              <a:t>‘This is a</a:t>
            </a:r>
            <a:r>
              <a:rPr lang="en-US" sz="3600" baseline="0" dirty="0">
                <a:solidFill>
                  <a:srgbClr val="FFFFFF"/>
                </a:solidFill>
                <a:latin typeface="Georgia"/>
                <a:cs typeface="Georgia"/>
              </a:rPr>
              <a:t> space for a large format </a:t>
            </a:r>
            <a:r>
              <a:rPr lang="en-US" sz="3600" baseline="0" dirty="0" err="1">
                <a:solidFill>
                  <a:srgbClr val="FFFFFF"/>
                </a:solidFill>
                <a:latin typeface="Georgia"/>
                <a:cs typeface="Georgia"/>
              </a:rPr>
              <a:t>qoute</a:t>
            </a:r>
            <a:r>
              <a:rPr lang="en-US" sz="3600" dirty="0">
                <a:solidFill>
                  <a:srgbClr val="FFFFFF"/>
                </a:solidFill>
                <a:latin typeface="Georgia"/>
                <a:cs typeface="Georgia"/>
              </a:rPr>
              <a:t>’</a:t>
            </a:r>
          </a:p>
        </p:txBody>
      </p:sp>
      <p:cxnSp>
        <p:nvCxnSpPr>
          <p:cNvPr id="7" name="Straight Connector 6"/>
          <p:cNvCxnSpPr/>
          <p:nvPr userDrawn="1"/>
        </p:nvCxnSpPr>
        <p:spPr>
          <a:xfrm>
            <a:off x="-28949" y="3995248"/>
            <a:ext cx="12192000"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 name="Subtitle 2"/>
          <p:cNvSpPr>
            <a:spLocks noGrp="1"/>
          </p:cNvSpPr>
          <p:nvPr>
            <p:ph type="subTitle" idx="1" hasCustomPrompt="1"/>
          </p:nvPr>
        </p:nvSpPr>
        <p:spPr>
          <a:xfrm>
            <a:off x="1975832" y="4227169"/>
            <a:ext cx="8534400" cy="392746"/>
          </a:xfrm>
        </p:spPr>
        <p:txBody>
          <a:bodyPr>
            <a:normAutofit/>
          </a:bodyPr>
          <a:lstStyle>
            <a:lvl1pPr algn="ctr">
              <a:defRPr baseline="0"/>
            </a:lvl1pPr>
          </a:lstStyle>
          <a:p>
            <a:r>
              <a:rPr lang="en-US" sz="1500" dirty="0">
                <a:solidFill>
                  <a:srgbClr val="FFFFFF"/>
                </a:solidFill>
                <a:latin typeface="Georgia"/>
                <a:cs typeface="Georgia"/>
              </a:rPr>
              <a:t>Attribute the quote here. </a:t>
            </a:r>
          </a:p>
        </p:txBody>
      </p:sp>
    </p:spTree>
    <p:extLst>
      <p:ext uri="{BB962C8B-B14F-4D97-AF65-F5344CB8AC3E}">
        <p14:creationId xmlns:p14="http://schemas.microsoft.com/office/powerpoint/2010/main" val="629833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niOfSurrey - Standard Slide with Image Right">
    <p:spTree>
      <p:nvGrpSpPr>
        <p:cNvPr id="1" name=""/>
        <p:cNvGrpSpPr/>
        <p:nvPr/>
      </p:nvGrpSpPr>
      <p:grpSpPr>
        <a:xfrm>
          <a:off x="0" y="0"/>
          <a:ext cx="0" cy="0"/>
          <a:chOff x="0" y="0"/>
          <a:chExt cx="0" cy="0"/>
        </a:xfrm>
      </p:grpSpPr>
      <p:sp>
        <p:nvSpPr>
          <p:cNvPr id="11" name="Rectangle 10"/>
          <p:cNvSpPr/>
          <p:nvPr userDrawn="1"/>
        </p:nvSpPr>
        <p:spPr>
          <a:xfrm>
            <a:off x="0" y="6575395"/>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1" y="1600203"/>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C8625EC3-6C33-CC45-91BB-212F920403D2}" type="slidenum">
              <a:rPr lang="en-US" smtClean="0"/>
              <a:t>‹#›</a:t>
            </a:fld>
            <a:endParaRPr lang="en-US"/>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3" name="Picture 12" descr="UniversityofSurreyColourPowerpoin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07352" y="230941"/>
            <a:ext cx="2029387" cy="448510"/>
          </a:xfrm>
          <a:prstGeom prst="rect">
            <a:avLst/>
          </a:prstGeom>
        </p:spPr>
      </p:pic>
      <p:sp>
        <p:nvSpPr>
          <p:cNvPr id="7" name="Picture Placeholder 6"/>
          <p:cNvSpPr>
            <a:spLocks noGrp="1"/>
          </p:cNvSpPr>
          <p:nvPr>
            <p:ph type="pic" sz="quarter" idx="14" hasCustomPrompt="1"/>
          </p:nvPr>
        </p:nvSpPr>
        <p:spPr>
          <a:xfrm>
            <a:off x="6826252" y="1600203"/>
            <a:ext cx="4910667" cy="4525963"/>
          </a:xfrm>
        </p:spPr>
        <p:txBody>
          <a:bodyPr>
            <a:normAutofit/>
          </a:bodyPr>
          <a:lstStyle>
            <a:lvl1pPr>
              <a:defRPr sz="2000"/>
            </a:lvl1pPr>
          </a:lstStyle>
          <a:p>
            <a:r>
              <a:rPr lang="en-US" dirty="0"/>
              <a:t>Drop picture here</a:t>
            </a:r>
          </a:p>
        </p:txBody>
      </p:sp>
    </p:spTree>
    <p:extLst>
      <p:ext uri="{BB962C8B-B14F-4D97-AF65-F5344CB8AC3E}">
        <p14:creationId xmlns:p14="http://schemas.microsoft.com/office/powerpoint/2010/main" val="40796344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UniOfSurrey - Standard Slide with 3 Image Right">
    <p:spTree>
      <p:nvGrpSpPr>
        <p:cNvPr id="1" name=""/>
        <p:cNvGrpSpPr/>
        <p:nvPr/>
      </p:nvGrpSpPr>
      <p:grpSpPr>
        <a:xfrm>
          <a:off x="0" y="0"/>
          <a:ext cx="0" cy="0"/>
          <a:chOff x="0" y="0"/>
          <a:chExt cx="0" cy="0"/>
        </a:xfrm>
      </p:grpSpPr>
      <p:sp>
        <p:nvSpPr>
          <p:cNvPr id="11" name="Rectangle 10"/>
          <p:cNvSpPr/>
          <p:nvPr userDrawn="1"/>
        </p:nvSpPr>
        <p:spPr>
          <a:xfrm>
            <a:off x="0" y="6575395"/>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1" y="1600203"/>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C8625EC3-6C33-CC45-91BB-212F920403D2}" type="slidenum">
              <a:rPr lang="en-US" smtClean="0"/>
              <a:t>‹#›</a:t>
            </a:fld>
            <a:endParaRPr lang="en-US"/>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3" name="Picture 12" descr="UniversityofSurreyColourPowerpoin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07352" y="230941"/>
            <a:ext cx="2029387" cy="448510"/>
          </a:xfrm>
          <a:prstGeom prst="rect">
            <a:avLst/>
          </a:prstGeom>
        </p:spPr>
      </p:pic>
      <p:sp>
        <p:nvSpPr>
          <p:cNvPr id="7" name="Picture Placeholder 6"/>
          <p:cNvSpPr>
            <a:spLocks noGrp="1"/>
          </p:cNvSpPr>
          <p:nvPr>
            <p:ph type="pic" sz="quarter" idx="14" hasCustomPrompt="1"/>
          </p:nvPr>
        </p:nvSpPr>
        <p:spPr>
          <a:xfrm>
            <a:off x="6826252" y="1600201"/>
            <a:ext cx="1639949" cy="1524518"/>
          </a:xfrm>
        </p:spPr>
        <p:txBody>
          <a:bodyPr>
            <a:normAutofit/>
          </a:bodyPr>
          <a:lstStyle>
            <a:lvl1pPr>
              <a:defRPr sz="1000" baseline="0"/>
            </a:lvl1pPr>
          </a:lstStyle>
          <a:p>
            <a:r>
              <a:rPr lang="en-US" dirty="0"/>
              <a:t>Drop picture 1 here.</a:t>
            </a:r>
          </a:p>
        </p:txBody>
      </p:sp>
      <p:sp>
        <p:nvSpPr>
          <p:cNvPr id="14" name="Picture Placeholder 6"/>
          <p:cNvSpPr>
            <a:spLocks noGrp="1"/>
          </p:cNvSpPr>
          <p:nvPr>
            <p:ph type="pic" sz="quarter" idx="15" hasCustomPrompt="1"/>
          </p:nvPr>
        </p:nvSpPr>
        <p:spPr>
          <a:xfrm>
            <a:off x="8669400" y="1600200"/>
            <a:ext cx="3035456" cy="1524518"/>
          </a:xfrm>
        </p:spPr>
        <p:txBody>
          <a:bodyPr>
            <a:normAutofit/>
          </a:bodyPr>
          <a:lstStyle>
            <a:lvl1pPr>
              <a:defRPr sz="1000"/>
            </a:lvl1pPr>
          </a:lstStyle>
          <a:p>
            <a:r>
              <a:rPr lang="en-US" dirty="0"/>
              <a:t>Drop picture 2 here.</a:t>
            </a:r>
          </a:p>
        </p:txBody>
      </p:sp>
      <p:sp>
        <p:nvSpPr>
          <p:cNvPr id="15" name="Picture Placeholder 6"/>
          <p:cNvSpPr>
            <a:spLocks noGrp="1"/>
          </p:cNvSpPr>
          <p:nvPr>
            <p:ph type="pic" sz="quarter" idx="16" hasCustomPrompt="1"/>
          </p:nvPr>
        </p:nvSpPr>
        <p:spPr>
          <a:xfrm>
            <a:off x="6826252" y="3277120"/>
            <a:ext cx="4878605" cy="2849045"/>
          </a:xfrm>
        </p:spPr>
        <p:txBody>
          <a:bodyPr>
            <a:normAutofit/>
          </a:bodyPr>
          <a:lstStyle>
            <a:lvl1pPr>
              <a:defRPr sz="1000" baseline="0"/>
            </a:lvl1pPr>
          </a:lstStyle>
          <a:p>
            <a:r>
              <a:rPr lang="en-US" dirty="0"/>
              <a:t>Drop picture 3 here.</a:t>
            </a:r>
          </a:p>
        </p:txBody>
      </p:sp>
    </p:spTree>
    <p:extLst>
      <p:ext uri="{BB962C8B-B14F-4D97-AF65-F5344CB8AC3E}">
        <p14:creationId xmlns:p14="http://schemas.microsoft.com/office/powerpoint/2010/main" val="22857076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UniOfSurrey - Standard Slide with Image Left">
    <p:spTree>
      <p:nvGrpSpPr>
        <p:cNvPr id="1" name=""/>
        <p:cNvGrpSpPr/>
        <p:nvPr/>
      </p:nvGrpSpPr>
      <p:grpSpPr>
        <a:xfrm>
          <a:off x="0" y="0"/>
          <a:ext cx="0" cy="0"/>
          <a:chOff x="0" y="0"/>
          <a:chExt cx="0" cy="0"/>
        </a:xfrm>
      </p:grpSpPr>
      <p:sp>
        <p:nvSpPr>
          <p:cNvPr id="11" name="Rectangle 10"/>
          <p:cNvSpPr/>
          <p:nvPr userDrawn="1"/>
        </p:nvSpPr>
        <p:spPr>
          <a:xfrm>
            <a:off x="0" y="6575395"/>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5726168" y="1638044"/>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C8625EC3-6C33-CC45-91BB-212F920403D2}" type="slidenum">
              <a:rPr lang="en-US" smtClean="0"/>
              <a:t>‹#›</a:t>
            </a:fld>
            <a:endParaRPr lang="en-US"/>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3" name="Picture 12" descr="UniversityofSurreyColourPowerpoin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07352" y="230941"/>
            <a:ext cx="2029387" cy="448510"/>
          </a:xfrm>
          <a:prstGeom prst="rect">
            <a:avLst/>
          </a:prstGeom>
        </p:spPr>
      </p:pic>
      <p:sp>
        <p:nvSpPr>
          <p:cNvPr id="7" name="Picture Placeholder 6"/>
          <p:cNvSpPr>
            <a:spLocks noGrp="1"/>
          </p:cNvSpPr>
          <p:nvPr>
            <p:ph type="pic" sz="quarter" idx="14" hasCustomPrompt="1"/>
          </p:nvPr>
        </p:nvSpPr>
        <p:spPr>
          <a:xfrm>
            <a:off x="609601" y="1638044"/>
            <a:ext cx="4910667" cy="4525963"/>
          </a:xfrm>
        </p:spPr>
        <p:txBody>
          <a:bodyPr>
            <a:normAutofit/>
          </a:bodyPr>
          <a:lstStyle>
            <a:lvl1pPr>
              <a:defRPr sz="2000"/>
            </a:lvl1pPr>
          </a:lstStyle>
          <a:p>
            <a:r>
              <a:rPr lang="en-US" dirty="0"/>
              <a:t>Drop picture here</a:t>
            </a:r>
          </a:p>
        </p:txBody>
      </p:sp>
    </p:spTree>
    <p:extLst>
      <p:ext uri="{BB962C8B-B14F-4D97-AF65-F5344CB8AC3E}">
        <p14:creationId xmlns:p14="http://schemas.microsoft.com/office/powerpoint/2010/main" val="31135879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UniOfSurrey - Standard Slide with 3 Image Left">
    <p:spTree>
      <p:nvGrpSpPr>
        <p:cNvPr id="1" name=""/>
        <p:cNvGrpSpPr/>
        <p:nvPr/>
      </p:nvGrpSpPr>
      <p:grpSpPr>
        <a:xfrm>
          <a:off x="0" y="0"/>
          <a:ext cx="0" cy="0"/>
          <a:chOff x="0" y="0"/>
          <a:chExt cx="0" cy="0"/>
        </a:xfrm>
      </p:grpSpPr>
      <p:sp>
        <p:nvSpPr>
          <p:cNvPr id="11" name="Rectangle 10"/>
          <p:cNvSpPr/>
          <p:nvPr userDrawn="1"/>
        </p:nvSpPr>
        <p:spPr>
          <a:xfrm>
            <a:off x="0" y="6575395"/>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5726168" y="1638044"/>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C8625EC3-6C33-CC45-91BB-212F920403D2}" type="slidenum">
              <a:rPr lang="en-US" smtClean="0"/>
              <a:t>‹#›</a:t>
            </a:fld>
            <a:endParaRPr lang="en-US"/>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3" name="Picture 12" descr="UniversityofSurreyColourPowerpoin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07352" y="230941"/>
            <a:ext cx="2029387" cy="448510"/>
          </a:xfrm>
          <a:prstGeom prst="rect">
            <a:avLst/>
          </a:prstGeom>
        </p:spPr>
      </p:pic>
      <p:sp>
        <p:nvSpPr>
          <p:cNvPr id="14" name="Picture Placeholder 6"/>
          <p:cNvSpPr>
            <a:spLocks noGrp="1"/>
          </p:cNvSpPr>
          <p:nvPr>
            <p:ph type="pic" sz="quarter" idx="14" hasCustomPrompt="1"/>
          </p:nvPr>
        </p:nvSpPr>
        <p:spPr>
          <a:xfrm>
            <a:off x="609600" y="1655723"/>
            <a:ext cx="1639949" cy="1524518"/>
          </a:xfrm>
        </p:spPr>
        <p:txBody>
          <a:bodyPr>
            <a:normAutofit/>
          </a:bodyPr>
          <a:lstStyle>
            <a:lvl1pPr>
              <a:defRPr sz="1000" baseline="0"/>
            </a:lvl1pPr>
          </a:lstStyle>
          <a:p>
            <a:r>
              <a:rPr lang="en-US" dirty="0"/>
              <a:t>Drop picture 1 here.</a:t>
            </a:r>
          </a:p>
        </p:txBody>
      </p:sp>
      <p:sp>
        <p:nvSpPr>
          <p:cNvPr id="15" name="Picture Placeholder 6"/>
          <p:cNvSpPr>
            <a:spLocks noGrp="1"/>
          </p:cNvSpPr>
          <p:nvPr>
            <p:ph type="pic" sz="quarter" idx="15" hasCustomPrompt="1"/>
          </p:nvPr>
        </p:nvSpPr>
        <p:spPr>
          <a:xfrm>
            <a:off x="2452749" y="1655722"/>
            <a:ext cx="3035456" cy="1524518"/>
          </a:xfrm>
        </p:spPr>
        <p:txBody>
          <a:bodyPr>
            <a:normAutofit/>
          </a:bodyPr>
          <a:lstStyle>
            <a:lvl1pPr>
              <a:defRPr sz="1000"/>
            </a:lvl1pPr>
          </a:lstStyle>
          <a:p>
            <a:r>
              <a:rPr lang="en-US" dirty="0"/>
              <a:t>Drop picture 2 here.</a:t>
            </a:r>
          </a:p>
        </p:txBody>
      </p:sp>
      <p:sp>
        <p:nvSpPr>
          <p:cNvPr id="16" name="Picture Placeholder 6"/>
          <p:cNvSpPr>
            <a:spLocks noGrp="1"/>
          </p:cNvSpPr>
          <p:nvPr>
            <p:ph type="pic" sz="quarter" idx="16" hasCustomPrompt="1"/>
          </p:nvPr>
        </p:nvSpPr>
        <p:spPr>
          <a:xfrm>
            <a:off x="609600" y="3332642"/>
            <a:ext cx="4878605" cy="2849045"/>
          </a:xfrm>
        </p:spPr>
        <p:txBody>
          <a:bodyPr>
            <a:normAutofit/>
          </a:bodyPr>
          <a:lstStyle>
            <a:lvl1pPr>
              <a:defRPr sz="1000" baseline="0"/>
            </a:lvl1pPr>
          </a:lstStyle>
          <a:p>
            <a:r>
              <a:rPr lang="en-US" dirty="0"/>
              <a:t>Drop picture 3 here.</a:t>
            </a:r>
          </a:p>
        </p:txBody>
      </p:sp>
    </p:spTree>
    <p:extLst>
      <p:ext uri="{BB962C8B-B14F-4D97-AF65-F5344CB8AC3E}">
        <p14:creationId xmlns:p14="http://schemas.microsoft.com/office/powerpoint/2010/main" val="142209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UniOfSurrey - Standard Slide">
    <p:spTree>
      <p:nvGrpSpPr>
        <p:cNvPr id="1" name=""/>
        <p:cNvGrpSpPr/>
        <p:nvPr/>
      </p:nvGrpSpPr>
      <p:grpSpPr>
        <a:xfrm>
          <a:off x="0" y="0"/>
          <a:ext cx="0" cy="0"/>
          <a:chOff x="0" y="0"/>
          <a:chExt cx="0" cy="0"/>
        </a:xfrm>
      </p:grpSpPr>
      <p:sp>
        <p:nvSpPr>
          <p:cNvPr id="11" name="Rectangle 10"/>
          <p:cNvSpPr/>
          <p:nvPr userDrawn="1"/>
        </p:nvSpPr>
        <p:spPr>
          <a:xfrm>
            <a:off x="0" y="6575395"/>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1" y="1600203"/>
            <a:ext cx="11095257"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p>
            <a:fld id="{C8625EC3-6C33-CC45-91BB-212F920403D2}" type="slidenum">
              <a:rPr lang="en-US" smtClean="0"/>
              <a:t>‹#›</a:t>
            </a:fld>
            <a:endParaRPr lang="en-US"/>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3" name="Picture 12" descr="Graphical user interface, application&#10;&#10;Description automatically generated">
            <a:extLst>
              <a:ext uri="{FF2B5EF4-FFF2-40B4-BE49-F238E27FC236}">
                <a16:creationId xmlns:a16="http://schemas.microsoft.com/office/drawing/2014/main" id="{09EB8199-0E1D-476D-ACF2-A53EA344FF8A}"/>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 b="5126"/>
          <a:stretch/>
        </p:blipFill>
        <p:spPr>
          <a:xfrm>
            <a:off x="9806123" y="62819"/>
            <a:ext cx="2262021" cy="756555"/>
          </a:xfrm>
          <a:prstGeom prst="rect">
            <a:avLst/>
          </a:prstGeom>
        </p:spPr>
      </p:pic>
    </p:spTree>
    <p:extLst>
      <p:ext uri="{BB962C8B-B14F-4D97-AF65-F5344CB8AC3E}">
        <p14:creationId xmlns:p14="http://schemas.microsoft.com/office/powerpoint/2010/main" val="3259419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UniOfSurrey - Standard Slide with Image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3"/>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solidFill>
                  <a:srgbClr val="203D75"/>
                </a:solidFill>
              </a:defRPr>
            </a:lvl1pPr>
          </a:lstStyle>
          <a:p>
            <a:fld id="{045C5B80-30DB-F945-8F28-4F1279430857}" type="datetime2">
              <a:rPr lang="en-GB" smtClean="0"/>
              <a:pPr/>
              <a:t>Wednesday, 22 September 2021</a:t>
            </a:fld>
            <a:endParaRPr lang="en-US" dirty="0"/>
          </a:p>
        </p:txBody>
      </p:sp>
      <p:sp>
        <p:nvSpPr>
          <p:cNvPr id="6" name="Slide Number Placeholder 5"/>
          <p:cNvSpPr>
            <a:spLocks noGrp="1"/>
          </p:cNvSpPr>
          <p:nvPr>
            <p:ph type="sldNum" sz="quarter" idx="12"/>
          </p:nvPr>
        </p:nvSpPr>
        <p:spPr/>
        <p:txBody>
          <a:bodyPr/>
          <a:lstStyle>
            <a:lvl1pPr>
              <a:defRPr>
                <a:solidFill>
                  <a:srgbClr val="203D75"/>
                </a:solidFill>
              </a:defRPr>
            </a:lvl1pPr>
          </a:lstStyle>
          <a:p>
            <a:fld id="{C8625EC3-6C33-CC45-91BB-212F920403D2}" type="slidenum">
              <a:rPr lang="en-US" smtClean="0"/>
              <a:pPr/>
              <a:t>‹#›</a:t>
            </a:fld>
            <a:endParaRPr lang="en-US" dirty="0"/>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826252" y="1600203"/>
            <a:ext cx="4910667" cy="4525963"/>
          </a:xfrm>
        </p:spPr>
        <p:txBody>
          <a:bodyPr>
            <a:normAutofit/>
          </a:bodyPr>
          <a:lstStyle>
            <a:lvl1pPr>
              <a:defRPr sz="2000"/>
            </a:lvl1pPr>
          </a:lstStyle>
          <a:p>
            <a:r>
              <a:rPr lang="en-US" dirty="0"/>
              <a:t>Drop picture here</a:t>
            </a:r>
          </a:p>
        </p:txBody>
      </p:sp>
      <p:sp>
        <p:nvSpPr>
          <p:cNvPr id="14" name="Rectangle 13"/>
          <p:cNvSpPr/>
          <p:nvPr userDrawn="1"/>
        </p:nvSpPr>
        <p:spPr>
          <a:xfrm>
            <a:off x="0" y="0"/>
            <a:ext cx="12192000" cy="873198"/>
          </a:xfrm>
          <a:prstGeom prst="rect">
            <a:avLst/>
          </a:prstGeom>
          <a:solidFill>
            <a:srgbClr val="203D7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ffectLst/>
            </a:endParaRPr>
          </a:p>
        </p:txBody>
      </p:sp>
      <p:sp>
        <p:nvSpPr>
          <p:cNvPr id="15" name="Title 1"/>
          <p:cNvSpPr>
            <a:spLocks noGrp="1"/>
          </p:cNvSpPr>
          <p:nvPr>
            <p:ph type="title" hasCustomPrompt="1"/>
          </p:nvPr>
        </p:nvSpPr>
        <p:spPr>
          <a:xfrm>
            <a:off x="609602" y="423352"/>
            <a:ext cx="6010569" cy="413268"/>
          </a:xfrm>
        </p:spPr>
        <p:txBody>
          <a:bodyPr/>
          <a:lstStyle>
            <a:lvl1pPr>
              <a:defRPr>
                <a:solidFill>
                  <a:schemeClr val="bg1"/>
                </a:solidFill>
              </a:defRPr>
            </a:lvl1pPr>
          </a:lstStyle>
          <a:p>
            <a:r>
              <a:rPr lang="en-GB" dirty="0"/>
              <a:t>Headline title goes here</a:t>
            </a:r>
            <a:endParaRPr lang="en-US" dirty="0"/>
          </a:p>
        </p:txBody>
      </p:sp>
      <p:pic>
        <p:nvPicPr>
          <p:cNvPr id="16" name="Picture 15"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93915" y="247091"/>
            <a:ext cx="2056263" cy="462600"/>
          </a:xfrm>
          <a:prstGeom prst="rect">
            <a:avLst/>
          </a:prstGeom>
        </p:spPr>
      </p:pic>
    </p:spTree>
    <p:extLst>
      <p:ext uri="{BB962C8B-B14F-4D97-AF65-F5344CB8AC3E}">
        <p14:creationId xmlns:p14="http://schemas.microsoft.com/office/powerpoint/2010/main" val="21565768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UniOfSurrey - Standard Slide with 3 Image Righ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1" y="1600203"/>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solidFill>
                  <a:srgbClr val="203D75"/>
                </a:solidFill>
              </a:defRPr>
            </a:lvl1pPr>
          </a:lstStyle>
          <a:p>
            <a:fld id="{045C5B80-30DB-F945-8F28-4F1279430857}" type="datetime2">
              <a:rPr lang="en-GB" smtClean="0"/>
              <a:pPr/>
              <a:t>Wednesday, 22 September 2021</a:t>
            </a:fld>
            <a:endParaRPr lang="en-US" dirty="0"/>
          </a:p>
        </p:txBody>
      </p:sp>
      <p:sp>
        <p:nvSpPr>
          <p:cNvPr id="6" name="Slide Number Placeholder 5"/>
          <p:cNvSpPr>
            <a:spLocks noGrp="1"/>
          </p:cNvSpPr>
          <p:nvPr>
            <p:ph type="sldNum" sz="quarter" idx="12"/>
          </p:nvPr>
        </p:nvSpPr>
        <p:spPr/>
        <p:txBody>
          <a:bodyPr/>
          <a:lstStyle>
            <a:lvl1pPr>
              <a:defRPr>
                <a:solidFill>
                  <a:srgbClr val="203D75"/>
                </a:solidFill>
              </a:defRPr>
            </a:lvl1pPr>
          </a:lstStyle>
          <a:p>
            <a:fld id="{C8625EC3-6C33-CC45-91BB-212F920403D2}" type="slidenum">
              <a:rPr lang="en-US" smtClean="0"/>
              <a:pPr/>
              <a:t>‹#›</a:t>
            </a:fld>
            <a:endParaRPr lang="en-US" dirty="0"/>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826252" y="1600201"/>
            <a:ext cx="1639949" cy="1524518"/>
          </a:xfrm>
        </p:spPr>
        <p:txBody>
          <a:bodyPr>
            <a:normAutofit/>
          </a:bodyPr>
          <a:lstStyle>
            <a:lvl1pPr>
              <a:defRPr sz="1000" baseline="0"/>
            </a:lvl1pPr>
          </a:lstStyle>
          <a:p>
            <a:r>
              <a:rPr lang="en-US" dirty="0"/>
              <a:t>Drop picture 1 here.</a:t>
            </a:r>
          </a:p>
        </p:txBody>
      </p:sp>
      <p:sp>
        <p:nvSpPr>
          <p:cNvPr id="14" name="Picture Placeholder 6"/>
          <p:cNvSpPr>
            <a:spLocks noGrp="1"/>
          </p:cNvSpPr>
          <p:nvPr>
            <p:ph type="pic" sz="quarter" idx="15" hasCustomPrompt="1"/>
          </p:nvPr>
        </p:nvSpPr>
        <p:spPr>
          <a:xfrm>
            <a:off x="8669400" y="1600200"/>
            <a:ext cx="3035456" cy="1524518"/>
          </a:xfrm>
        </p:spPr>
        <p:txBody>
          <a:bodyPr>
            <a:normAutofit/>
          </a:bodyPr>
          <a:lstStyle>
            <a:lvl1pPr>
              <a:defRPr sz="1000"/>
            </a:lvl1pPr>
          </a:lstStyle>
          <a:p>
            <a:r>
              <a:rPr lang="en-US" dirty="0"/>
              <a:t>Drop picture 2 here.</a:t>
            </a:r>
          </a:p>
        </p:txBody>
      </p:sp>
      <p:sp>
        <p:nvSpPr>
          <p:cNvPr id="15" name="Picture Placeholder 6"/>
          <p:cNvSpPr>
            <a:spLocks noGrp="1"/>
          </p:cNvSpPr>
          <p:nvPr>
            <p:ph type="pic" sz="quarter" idx="16" hasCustomPrompt="1"/>
          </p:nvPr>
        </p:nvSpPr>
        <p:spPr>
          <a:xfrm>
            <a:off x="6826252" y="3277120"/>
            <a:ext cx="4878605" cy="2849045"/>
          </a:xfrm>
        </p:spPr>
        <p:txBody>
          <a:bodyPr>
            <a:normAutofit/>
          </a:bodyPr>
          <a:lstStyle>
            <a:lvl1pPr>
              <a:defRPr sz="1000" baseline="0"/>
            </a:lvl1pPr>
          </a:lstStyle>
          <a:p>
            <a:r>
              <a:rPr lang="en-US" dirty="0"/>
              <a:t>Drop picture 3 here.</a:t>
            </a:r>
          </a:p>
        </p:txBody>
      </p:sp>
      <p:sp>
        <p:nvSpPr>
          <p:cNvPr id="16" name="Rectangle 15"/>
          <p:cNvSpPr/>
          <p:nvPr userDrawn="1"/>
        </p:nvSpPr>
        <p:spPr>
          <a:xfrm>
            <a:off x="0" y="0"/>
            <a:ext cx="12192000" cy="873198"/>
          </a:xfrm>
          <a:prstGeom prst="rect">
            <a:avLst/>
          </a:prstGeom>
          <a:solidFill>
            <a:srgbClr val="203D7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ffectLst/>
            </a:endParaRPr>
          </a:p>
        </p:txBody>
      </p:sp>
      <p:sp>
        <p:nvSpPr>
          <p:cNvPr id="17" name="Title 1"/>
          <p:cNvSpPr>
            <a:spLocks noGrp="1"/>
          </p:cNvSpPr>
          <p:nvPr>
            <p:ph type="title" hasCustomPrompt="1"/>
          </p:nvPr>
        </p:nvSpPr>
        <p:spPr>
          <a:xfrm>
            <a:off x="609602" y="423352"/>
            <a:ext cx="6010569" cy="413268"/>
          </a:xfrm>
        </p:spPr>
        <p:txBody>
          <a:bodyPr/>
          <a:lstStyle>
            <a:lvl1pPr>
              <a:defRPr>
                <a:solidFill>
                  <a:schemeClr val="bg1"/>
                </a:solidFill>
              </a:defRPr>
            </a:lvl1pPr>
          </a:lstStyle>
          <a:p>
            <a:r>
              <a:rPr lang="en-GB" dirty="0"/>
              <a:t>Headline title goes here</a:t>
            </a:r>
            <a:endParaRPr lang="en-US" dirty="0"/>
          </a:p>
        </p:txBody>
      </p:sp>
      <p:pic>
        <p:nvPicPr>
          <p:cNvPr id="18" name="Picture 17"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93915" y="247091"/>
            <a:ext cx="2056263" cy="462600"/>
          </a:xfrm>
          <a:prstGeom prst="rect">
            <a:avLst/>
          </a:prstGeom>
        </p:spPr>
      </p:pic>
    </p:spTree>
    <p:extLst>
      <p:ext uri="{BB962C8B-B14F-4D97-AF65-F5344CB8AC3E}">
        <p14:creationId xmlns:p14="http://schemas.microsoft.com/office/powerpoint/2010/main" val="2380294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UniOfSurrey - BLUE Slide with Image Left">
    <p:spTree>
      <p:nvGrpSpPr>
        <p:cNvPr id="1" name=""/>
        <p:cNvGrpSpPr/>
        <p:nvPr/>
      </p:nvGrpSpPr>
      <p:grpSpPr>
        <a:xfrm>
          <a:off x="0" y="0"/>
          <a:ext cx="0" cy="0"/>
          <a:chOff x="0" y="0"/>
          <a:chExt cx="0" cy="0"/>
        </a:xfrm>
      </p:grpSpPr>
      <p:sp>
        <p:nvSpPr>
          <p:cNvPr id="14" name="Rectangle 13"/>
          <p:cNvSpPr/>
          <p:nvPr userDrawn="1"/>
        </p:nvSpPr>
        <p:spPr>
          <a:xfrm>
            <a:off x="0" y="0"/>
            <a:ext cx="12192000" cy="873198"/>
          </a:xfrm>
          <a:prstGeom prst="rect">
            <a:avLst/>
          </a:prstGeom>
          <a:solidFill>
            <a:srgbClr val="203D7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effectLst/>
            </a:endParaRPr>
          </a:p>
        </p:txBody>
      </p:sp>
      <p:sp>
        <p:nvSpPr>
          <p:cNvPr id="3" name="Content Placeholder 2"/>
          <p:cNvSpPr>
            <a:spLocks noGrp="1"/>
          </p:cNvSpPr>
          <p:nvPr>
            <p:ph idx="1"/>
          </p:nvPr>
        </p:nvSpPr>
        <p:spPr>
          <a:xfrm>
            <a:off x="5726168" y="1638044"/>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solidFill>
                  <a:srgbClr val="203D75"/>
                </a:solidFill>
              </a:defRPr>
            </a:lvl1pPr>
          </a:lstStyle>
          <a:p>
            <a:fld id="{045C5B80-30DB-F945-8F28-4F1279430857}" type="datetime2">
              <a:rPr lang="en-GB" smtClean="0"/>
              <a:pPr/>
              <a:t>Wednesday, 22 September 2021</a:t>
            </a:fld>
            <a:endParaRPr lang="en-US" dirty="0"/>
          </a:p>
        </p:txBody>
      </p:sp>
      <p:sp>
        <p:nvSpPr>
          <p:cNvPr id="6" name="Slide Number Placeholder 5"/>
          <p:cNvSpPr>
            <a:spLocks noGrp="1"/>
          </p:cNvSpPr>
          <p:nvPr>
            <p:ph type="sldNum" sz="quarter" idx="12"/>
          </p:nvPr>
        </p:nvSpPr>
        <p:spPr/>
        <p:txBody>
          <a:bodyPr/>
          <a:lstStyle>
            <a:lvl1pPr>
              <a:defRPr>
                <a:solidFill>
                  <a:srgbClr val="203D75"/>
                </a:solidFill>
              </a:defRPr>
            </a:lvl1pPr>
          </a:lstStyle>
          <a:p>
            <a:fld id="{C8625EC3-6C33-CC45-91BB-212F920403D2}" type="slidenum">
              <a:rPr lang="en-US" smtClean="0"/>
              <a:pPr/>
              <a:t>‹#›</a:t>
            </a:fld>
            <a:endParaRPr lang="en-US" dirty="0"/>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09601" y="1638044"/>
            <a:ext cx="4910667" cy="4525963"/>
          </a:xfrm>
        </p:spPr>
        <p:txBody>
          <a:bodyPr>
            <a:normAutofit/>
          </a:bodyPr>
          <a:lstStyle>
            <a:lvl1pPr>
              <a:defRPr sz="2000"/>
            </a:lvl1pPr>
          </a:lstStyle>
          <a:p>
            <a:r>
              <a:rPr lang="en-US" dirty="0"/>
              <a:t>Drop picture here</a:t>
            </a:r>
          </a:p>
        </p:txBody>
      </p:sp>
      <p:pic>
        <p:nvPicPr>
          <p:cNvPr id="15" name="Picture 14"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93915" y="247091"/>
            <a:ext cx="2056263" cy="462600"/>
          </a:xfrm>
          <a:prstGeom prst="rect">
            <a:avLst/>
          </a:prstGeom>
        </p:spPr>
      </p:pic>
      <p:sp>
        <p:nvSpPr>
          <p:cNvPr id="16" name="Title 1"/>
          <p:cNvSpPr>
            <a:spLocks noGrp="1"/>
          </p:cNvSpPr>
          <p:nvPr>
            <p:ph type="title" hasCustomPrompt="1"/>
          </p:nvPr>
        </p:nvSpPr>
        <p:spPr>
          <a:xfrm>
            <a:off x="609602" y="423352"/>
            <a:ext cx="6010569" cy="413268"/>
          </a:xfrm>
        </p:spPr>
        <p:txBody>
          <a:bodyPr/>
          <a:lstStyle>
            <a:lvl1pPr>
              <a:defRPr>
                <a:solidFill>
                  <a:schemeClr val="bg1"/>
                </a:solidFill>
              </a:defRPr>
            </a:lvl1pPr>
          </a:lstStyle>
          <a:p>
            <a:r>
              <a:rPr lang="en-GB" dirty="0"/>
              <a:t>Headline title goes here</a:t>
            </a:r>
            <a:endParaRPr lang="en-US" dirty="0"/>
          </a:p>
        </p:txBody>
      </p:sp>
    </p:spTree>
    <p:extLst>
      <p:ext uri="{BB962C8B-B14F-4D97-AF65-F5344CB8AC3E}">
        <p14:creationId xmlns:p14="http://schemas.microsoft.com/office/powerpoint/2010/main" val="38509321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UniOfSurrey - BLUE Slide with 3 Image Left">
    <p:spTree>
      <p:nvGrpSpPr>
        <p:cNvPr id="1" name=""/>
        <p:cNvGrpSpPr/>
        <p:nvPr/>
      </p:nvGrpSpPr>
      <p:grpSpPr>
        <a:xfrm>
          <a:off x="0" y="0"/>
          <a:ext cx="0" cy="0"/>
          <a:chOff x="0" y="0"/>
          <a:chExt cx="0" cy="0"/>
        </a:xfrm>
      </p:grpSpPr>
      <p:sp>
        <p:nvSpPr>
          <p:cNvPr id="11" name="Rectangle 10"/>
          <p:cNvSpPr/>
          <p:nvPr userDrawn="1"/>
        </p:nvSpPr>
        <p:spPr>
          <a:xfrm>
            <a:off x="0" y="0"/>
            <a:ext cx="12192000" cy="873198"/>
          </a:xfrm>
          <a:prstGeom prst="rect">
            <a:avLst/>
          </a:prstGeom>
          <a:solidFill>
            <a:srgbClr val="203D7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ffectLst/>
            </a:endParaRPr>
          </a:p>
        </p:txBody>
      </p:sp>
      <p:sp>
        <p:nvSpPr>
          <p:cNvPr id="2" name="Title 1"/>
          <p:cNvSpPr>
            <a:spLocks noGrp="1"/>
          </p:cNvSpPr>
          <p:nvPr>
            <p:ph type="title" hasCustomPrompt="1"/>
          </p:nvPr>
        </p:nvSpPr>
        <p:spPr/>
        <p:txBody>
          <a:bodyPr/>
          <a:lstStyle>
            <a:lvl1pPr>
              <a:defRPr>
                <a:solidFill>
                  <a:schemeClr val="bg1"/>
                </a:solidFill>
              </a:defRPr>
            </a:lvl1pPr>
          </a:lstStyle>
          <a:p>
            <a:r>
              <a:rPr lang="en-GB" dirty="0"/>
              <a:t>Headline title goes here</a:t>
            </a:r>
            <a:endParaRPr lang="en-US" dirty="0"/>
          </a:p>
        </p:txBody>
      </p:sp>
      <p:sp>
        <p:nvSpPr>
          <p:cNvPr id="3" name="Content Placeholder 2"/>
          <p:cNvSpPr>
            <a:spLocks noGrp="1"/>
          </p:cNvSpPr>
          <p:nvPr>
            <p:ph idx="1"/>
          </p:nvPr>
        </p:nvSpPr>
        <p:spPr>
          <a:xfrm>
            <a:off x="5726168" y="1638044"/>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lvl1pPr>
              <a:defRPr>
                <a:solidFill>
                  <a:srgbClr val="203D75"/>
                </a:solidFill>
              </a:defRPr>
            </a:lvl1pPr>
          </a:lstStyle>
          <a:p>
            <a:fld id="{045C5B80-30DB-F945-8F28-4F1279430857}" type="datetime2">
              <a:rPr lang="en-GB" smtClean="0"/>
              <a:pPr/>
              <a:t>Wednesday, 22 September 2021</a:t>
            </a:fld>
            <a:endParaRPr lang="en-US" dirty="0"/>
          </a:p>
        </p:txBody>
      </p:sp>
      <p:sp>
        <p:nvSpPr>
          <p:cNvPr id="6" name="Slide Number Placeholder 5"/>
          <p:cNvSpPr>
            <a:spLocks noGrp="1"/>
          </p:cNvSpPr>
          <p:nvPr>
            <p:ph type="sldNum" sz="quarter" idx="12"/>
          </p:nvPr>
        </p:nvSpPr>
        <p:spPr/>
        <p:txBody>
          <a:bodyPr/>
          <a:lstStyle>
            <a:lvl1pPr>
              <a:defRPr>
                <a:solidFill>
                  <a:srgbClr val="203D75"/>
                </a:solidFill>
              </a:defRPr>
            </a:lvl1pPr>
          </a:lstStyle>
          <a:p>
            <a:fld id="{C8625EC3-6C33-CC45-91BB-212F920403D2}" type="slidenum">
              <a:rPr lang="en-US" smtClean="0"/>
              <a:pPr/>
              <a:t>‹#›</a:t>
            </a:fld>
            <a:endParaRPr lang="en-US" dirty="0"/>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4" name="Picture Placeholder 6"/>
          <p:cNvSpPr>
            <a:spLocks noGrp="1"/>
          </p:cNvSpPr>
          <p:nvPr>
            <p:ph type="pic" sz="quarter" idx="14" hasCustomPrompt="1"/>
          </p:nvPr>
        </p:nvSpPr>
        <p:spPr>
          <a:xfrm>
            <a:off x="609600" y="1655723"/>
            <a:ext cx="1639949" cy="1524518"/>
          </a:xfrm>
        </p:spPr>
        <p:txBody>
          <a:bodyPr>
            <a:normAutofit/>
          </a:bodyPr>
          <a:lstStyle>
            <a:lvl1pPr>
              <a:defRPr sz="1000" baseline="0"/>
            </a:lvl1pPr>
          </a:lstStyle>
          <a:p>
            <a:r>
              <a:rPr lang="en-US" dirty="0"/>
              <a:t>Drop picture 1 here.</a:t>
            </a:r>
          </a:p>
        </p:txBody>
      </p:sp>
      <p:sp>
        <p:nvSpPr>
          <p:cNvPr id="15" name="Picture Placeholder 6"/>
          <p:cNvSpPr>
            <a:spLocks noGrp="1"/>
          </p:cNvSpPr>
          <p:nvPr>
            <p:ph type="pic" sz="quarter" idx="15" hasCustomPrompt="1"/>
          </p:nvPr>
        </p:nvSpPr>
        <p:spPr>
          <a:xfrm>
            <a:off x="2452749" y="1655722"/>
            <a:ext cx="3035456" cy="1524518"/>
          </a:xfrm>
        </p:spPr>
        <p:txBody>
          <a:bodyPr>
            <a:normAutofit/>
          </a:bodyPr>
          <a:lstStyle>
            <a:lvl1pPr>
              <a:defRPr sz="1000"/>
            </a:lvl1pPr>
          </a:lstStyle>
          <a:p>
            <a:r>
              <a:rPr lang="en-US" dirty="0"/>
              <a:t>Drop picture 2 here.</a:t>
            </a:r>
          </a:p>
        </p:txBody>
      </p:sp>
      <p:sp>
        <p:nvSpPr>
          <p:cNvPr id="16" name="Picture Placeholder 6"/>
          <p:cNvSpPr>
            <a:spLocks noGrp="1"/>
          </p:cNvSpPr>
          <p:nvPr>
            <p:ph type="pic" sz="quarter" idx="16" hasCustomPrompt="1"/>
          </p:nvPr>
        </p:nvSpPr>
        <p:spPr>
          <a:xfrm>
            <a:off x="609600" y="3332642"/>
            <a:ext cx="4878605" cy="2849045"/>
          </a:xfrm>
        </p:spPr>
        <p:txBody>
          <a:bodyPr>
            <a:normAutofit/>
          </a:bodyPr>
          <a:lstStyle>
            <a:lvl1pPr>
              <a:defRPr sz="1000" baseline="0"/>
            </a:lvl1pPr>
          </a:lstStyle>
          <a:p>
            <a:r>
              <a:rPr lang="en-US" dirty="0"/>
              <a:t>Drop picture 3 here.</a:t>
            </a:r>
          </a:p>
        </p:txBody>
      </p:sp>
      <p:pic>
        <p:nvPicPr>
          <p:cNvPr id="17" name="Picture 16"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693915" y="247091"/>
            <a:ext cx="2056263" cy="462600"/>
          </a:xfrm>
          <a:prstGeom prst="rect">
            <a:avLst/>
          </a:prstGeom>
        </p:spPr>
      </p:pic>
    </p:spTree>
    <p:extLst>
      <p:ext uri="{BB962C8B-B14F-4D97-AF65-F5344CB8AC3E}">
        <p14:creationId xmlns:p14="http://schemas.microsoft.com/office/powerpoint/2010/main" val="207884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UniOfSurrey - Standard Slide with 3 Image Left">
    <p:spTree>
      <p:nvGrpSpPr>
        <p:cNvPr id="1" name=""/>
        <p:cNvGrpSpPr/>
        <p:nvPr/>
      </p:nvGrpSpPr>
      <p:grpSpPr>
        <a:xfrm>
          <a:off x="0" y="0"/>
          <a:ext cx="0" cy="0"/>
          <a:chOff x="0" y="0"/>
          <a:chExt cx="0" cy="0"/>
        </a:xfrm>
      </p:grpSpPr>
      <p:sp>
        <p:nvSpPr>
          <p:cNvPr id="11" name="Rectangle 10"/>
          <p:cNvSpPr/>
          <p:nvPr userDrawn="1"/>
        </p:nvSpPr>
        <p:spPr>
          <a:xfrm>
            <a:off x="0" y="6575395"/>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43165"/>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45C5B80-30DB-F945-8F28-4F1279430857}" type="datetime2">
              <a:rPr lang="en-GB" smtClean="0"/>
              <a:t>Wednesday, 22 September 2021</a:t>
            </a:fld>
            <a:endParaRPr lang="en-US"/>
          </a:p>
        </p:txBody>
      </p:sp>
      <p:sp>
        <p:nvSpPr>
          <p:cNvPr id="6" name="Slide Number Placeholder 5"/>
          <p:cNvSpPr>
            <a:spLocks noGrp="1"/>
          </p:cNvSpPr>
          <p:nvPr>
            <p:ph type="sldNum" sz="quarter" idx="12"/>
          </p:nvPr>
        </p:nvSpPr>
        <p:spPr/>
        <p:txBody>
          <a:bodyPr/>
          <a:lstStyle/>
          <a:p>
            <a:fld id="{C8625EC3-6C33-CC45-91BB-212F920403D2}" type="slidenum">
              <a:rPr lang="en-US" smtClean="0"/>
              <a:t>‹#›</a:t>
            </a:fld>
            <a:endParaRPr lang="en-US"/>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3" name="Picture 12" descr="UniversityofSurreyColourPowerpoin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707352" y="230941"/>
            <a:ext cx="2029387" cy="448510"/>
          </a:xfrm>
          <a:prstGeom prst="rect">
            <a:avLst/>
          </a:prstGeom>
        </p:spPr>
      </p:pic>
      <p:sp>
        <p:nvSpPr>
          <p:cNvPr id="7" name="Chart Placeholder 6"/>
          <p:cNvSpPr>
            <a:spLocks noGrp="1"/>
          </p:cNvSpPr>
          <p:nvPr>
            <p:ph type="chart" sz="quarter" idx="14" hasCustomPrompt="1"/>
          </p:nvPr>
        </p:nvSpPr>
        <p:spPr>
          <a:xfrm>
            <a:off x="6800852" y="1643063"/>
            <a:ext cx="4936067" cy="4525962"/>
          </a:xfrm>
        </p:spPr>
        <p:txBody>
          <a:bodyPr>
            <a:normAutofit/>
          </a:bodyPr>
          <a:lstStyle>
            <a:lvl1pPr>
              <a:defRPr sz="2000" baseline="0"/>
            </a:lvl1pPr>
          </a:lstStyle>
          <a:p>
            <a:r>
              <a:rPr lang="en-US" dirty="0"/>
              <a:t>Insert Chart</a:t>
            </a:r>
          </a:p>
        </p:txBody>
      </p:sp>
    </p:spTree>
    <p:extLst>
      <p:ext uri="{BB962C8B-B14F-4D97-AF65-F5344CB8AC3E}">
        <p14:creationId xmlns:p14="http://schemas.microsoft.com/office/powerpoint/2010/main" val="2825678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UniOfSurrey - Photo Quote">
    <p:bg>
      <p:bgPr>
        <a:solidFill>
          <a:srgbClr val="1E4784"/>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sp>
        <p:nvSpPr>
          <p:cNvPr id="6" name="TextBox 5"/>
          <p:cNvSpPr txBox="1"/>
          <p:nvPr userDrawn="1"/>
        </p:nvSpPr>
        <p:spPr>
          <a:xfrm>
            <a:off x="622023" y="2665965"/>
            <a:ext cx="11127224" cy="646331"/>
          </a:xfrm>
          <a:prstGeom prst="rect">
            <a:avLst/>
          </a:prstGeom>
          <a:noFill/>
        </p:spPr>
        <p:txBody>
          <a:bodyPr wrap="square" rtlCol="0">
            <a:spAutoFit/>
          </a:bodyPr>
          <a:lstStyle/>
          <a:p>
            <a:pPr algn="ctr"/>
            <a:r>
              <a:rPr lang="en-US" sz="3600" dirty="0">
                <a:solidFill>
                  <a:srgbClr val="FFFFFF"/>
                </a:solidFill>
                <a:latin typeface="Georgia"/>
                <a:cs typeface="Georgia"/>
              </a:rPr>
              <a:t>‘This is a</a:t>
            </a:r>
            <a:r>
              <a:rPr lang="en-US" sz="3600" baseline="0" dirty="0">
                <a:solidFill>
                  <a:srgbClr val="FFFFFF"/>
                </a:solidFill>
                <a:latin typeface="Georgia"/>
                <a:cs typeface="Georgia"/>
              </a:rPr>
              <a:t> space for a large format quote</a:t>
            </a:r>
            <a:r>
              <a:rPr lang="en-US" sz="3600" dirty="0">
                <a:solidFill>
                  <a:srgbClr val="FFFFFF"/>
                </a:solidFill>
                <a:latin typeface="Georgia"/>
                <a:cs typeface="Georgia"/>
              </a:rPr>
              <a:t>’</a:t>
            </a:r>
          </a:p>
        </p:txBody>
      </p:sp>
      <p:cxnSp>
        <p:nvCxnSpPr>
          <p:cNvPr id="7" name="Straight Connector 6"/>
          <p:cNvCxnSpPr/>
          <p:nvPr userDrawn="1"/>
        </p:nvCxnSpPr>
        <p:spPr>
          <a:xfrm>
            <a:off x="-28949" y="3995248"/>
            <a:ext cx="12192000" cy="0"/>
          </a:xfrm>
          <a:prstGeom prst="line">
            <a:avLst/>
          </a:prstGeom>
          <a:ln w="12700"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8" name="Subtitle 2"/>
          <p:cNvSpPr>
            <a:spLocks noGrp="1"/>
          </p:cNvSpPr>
          <p:nvPr>
            <p:ph type="subTitle" idx="1" hasCustomPrompt="1"/>
          </p:nvPr>
        </p:nvSpPr>
        <p:spPr>
          <a:xfrm>
            <a:off x="1975832" y="4227169"/>
            <a:ext cx="8534400" cy="392746"/>
          </a:xfrm>
        </p:spPr>
        <p:txBody>
          <a:bodyPr>
            <a:normAutofit/>
          </a:bodyPr>
          <a:lstStyle>
            <a:lvl1pPr algn="ctr">
              <a:defRPr baseline="0"/>
            </a:lvl1pPr>
          </a:lstStyle>
          <a:p>
            <a:r>
              <a:rPr lang="en-US" sz="1500" dirty="0">
                <a:solidFill>
                  <a:srgbClr val="FFFFFF"/>
                </a:solidFill>
                <a:latin typeface="Georgia"/>
                <a:cs typeface="Georgia"/>
              </a:rPr>
              <a:t>Attribute the quote here. </a:t>
            </a:r>
          </a:p>
        </p:txBody>
      </p:sp>
    </p:spTree>
    <p:extLst>
      <p:ext uri="{BB962C8B-B14F-4D97-AF65-F5344CB8AC3E}">
        <p14:creationId xmlns:p14="http://schemas.microsoft.com/office/powerpoint/2010/main" val="370196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Tree>
    <p:extLst>
      <p:ext uri="{BB962C8B-B14F-4D97-AF65-F5344CB8AC3E}">
        <p14:creationId xmlns:p14="http://schemas.microsoft.com/office/powerpoint/2010/main" val="24213872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35360" y="908720"/>
            <a:ext cx="8545280" cy="360040"/>
          </a:xfrm>
          <a:prstGeom prst="rect">
            <a:avLst/>
          </a:prstGeom>
        </p:spPr>
        <p:txBody>
          <a:bodyPr vert="horz"/>
          <a:lstStyle>
            <a:lvl1pPr marL="0" indent="0">
              <a:buNone/>
              <a:defRPr sz="1800" baseline="0">
                <a:solidFill>
                  <a:srgbClr val="FFFFFF"/>
                </a:solidFill>
              </a:defRPr>
            </a:lvl1pPr>
          </a:lstStyle>
          <a:p>
            <a:pPr lvl="0"/>
            <a:r>
              <a:rPr lang="en-GB" dirty="0"/>
              <a:t>LEEDS BECKETT UNIVERSITY</a:t>
            </a:r>
            <a:endParaRPr lang="en-US" dirty="0"/>
          </a:p>
        </p:txBody>
      </p:sp>
      <p:sp>
        <p:nvSpPr>
          <p:cNvPr id="8" name="Content Placeholder 7"/>
          <p:cNvSpPr>
            <a:spLocks noGrp="1"/>
          </p:cNvSpPr>
          <p:nvPr>
            <p:ph sz="quarter" idx="11" hasCustomPrompt="1"/>
          </p:nvPr>
        </p:nvSpPr>
        <p:spPr>
          <a:xfrm>
            <a:off x="334435" y="1484313"/>
            <a:ext cx="10945284" cy="165735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GB" dirty="0"/>
              <a:t>PRESENTATION </a:t>
            </a:r>
            <a:br>
              <a:rPr lang="en-GB" dirty="0"/>
            </a:br>
            <a:r>
              <a:rPr lang="en-GB" dirty="0"/>
              <a:t>TITLE</a:t>
            </a:r>
            <a:endParaRPr lang="en-US" dirty="0"/>
          </a:p>
        </p:txBody>
      </p:sp>
      <p:sp>
        <p:nvSpPr>
          <p:cNvPr id="10" name="Content Placeholder 9"/>
          <p:cNvSpPr>
            <a:spLocks noGrp="1"/>
          </p:cNvSpPr>
          <p:nvPr>
            <p:ph sz="quarter" idx="12" hasCustomPrompt="1"/>
          </p:nvPr>
        </p:nvSpPr>
        <p:spPr>
          <a:xfrm>
            <a:off x="335360" y="3356992"/>
            <a:ext cx="10847917" cy="719137"/>
          </a:xfrm>
          <a:prstGeom prst="rect">
            <a:avLst/>
          </a:prstGeom>
        </p:spPr>
        <p:txBody>
          <a:bodyPr vert="horz"/>
          <a:lstStyle>
            <a:lvl1pPr marL="0" indent="0">
              <a:buNone/>
              <a:defRPr sz="2800">
                <a:solidFill>
                  <a:srgbClr val="FFFFFF"/>
                </a:solidFill>
              </a:defRPr>
            </a:lvl1pPr>
          </a:lstStyle>
          <a:p>
            <a:pPr lvl="0"/>
            <a:r>
              <a:rPr lang="en-US" dirty="0"/>
              <a:t>Subtitle</a:t>
            </a:r>
          </a:p>
        </p:txBody>
      </p:sp>
    </p:spTree>
    <p:extLst>
      <p:ext uri="{BB962C8B-B14F-4D97-AF65-F5344CB8AC3E}">
        <p14:creationId xmlns:p14="http://schemas.microsoft.com/office/powerpoint/2010/main" val="32234733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431802" y="333375"/>
            <a:ext cx="7584017"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INTRODUCTION/</a:t>
            </a:r>
            <a:br>
              <a:rPr lang="en-GB" dirty="0"/>
            </a:br>
            <a:r>
              <a:rPr lang="en-GB" dirty="0"/>
              <a:t>TITLE</a:t>
            </a:r>
            <a:r>
              <a:rPr lang="en-GB" baseline="0" dirty="0"/>
              <a:t> SLIDE</a:t>
            </a:r>
            <a:endParaRPr lang="en-US" dirty="0"/>
          </a:p>
          <a:p>
            <a:endParaRPr lang="en-US" dirty="0"/>
          </a:p>
        </p:txBody>
      </p:sp>
      <p:sp>
        <p:nvSpPr>
          <p:cNvPr id="6" name="Content Placeholder 5"/>
          <p:cNvSpPr>
            <a:spLocks noGrp="1"/>
          </p:cNvSpPr>
          <p:nvPr>
            <p:ph sz="quarter" idx="11" hasCustomPrompt="1"/>
          </p:nvPr>
        </p:nvSpPr>
        <p:spPr>
          <a:xfrm>
            <a:off x="431438" y="2060578"/>
            <a:ext cx="7680788" cy="24479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4552691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431802" y="333375"/>
            <a:ext cx="7584017"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INTRODUCTION/</a:t>
            </a:r>
            <a:br>
              <a:rPr lang="en-GB" dirty="0"/>
            </a:br>
            <a:r>
              <a:rPr lang="en-GB" dirty="0"/>
              <a:t>TITLE</a:t>
            </a:r>
            <a:r>
              <a:rPr lang="en-GB" baseline="0" dirty="0"/>
              <a:t> SLIDE</a:t>
            </a:r>
            <a:endParaRPr lang="en-US" dirty="0"/>
          </a:p>
          <a:p>
            <a:endParaRPr lang="en-US" dirty="0"/>
          </a:p>
        </p:txBody>
      </p:sp>
      <p:sp>
        <p:nvSpPr>
          <p:cNvPr id="6" name="Content Placeholder 5"/>
          <p:cNvSpPr>
            <a:spLocks noGrp="1"/>
          </p:cNvSpPr>
          <p:nvPr>
            <p:ph sz="quarter" idx="11" hasCustomPrompt="1"/>
          </p:nvPr>
        </p:nvSpPr>
        <p:spPr>
          <a:xfrm>
            <a:off x="431438" y="2060578"/>
            <a:ext cx="7680788" cy="24479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1706656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UniOfSurrey - Standard Slide Clear">
    <p:spTree>
      <p:nvGrpSpPr>
        <p:cNvPr id="1" name=""/>
        <p:cNvGrpSpPr/>
        <p:nvPr/>
      </p:nvGrpSpPr>
      <p:grpSpPr>
        <a:xfrm>
          <a:off x="0" y="0"/>
          <a:ext cx="0" cy="0"/>
          <a:chOff x="0" y="0"/>
          <a:chExt cx="0" cy="0"/>
        </a:xfrm>
      </p:grpSpPr>
      <p:sp>
        <p:nvSpPr>
          <p:cNvPr id="11" name="Rectangle 10"/>
          <p:cNvSpPr/>
          <p:nvPr userDrawn="1"/>
        </p:nvSpPr>
        <p:spPr>
          <a:xfrm>
            <a:off x="0" y="6575395"/>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6" name="Slide Number Placeholder 5"/>
          <p:cNvSpPr>
            <a:spLocks noGrp="1"/>
          </p:cNvSpPr>
          <p:nvPr>
            <p:ph type="sldNum" sz="quarter" idx="12"/>
          </p:nvPr>
        </p:nvSpPr>
        <p:spPr/>
        <p:txBody>
          <a:bodyPr/>
          <a:lstStyle/>
          <a:p>
            <a:fld id="{C8625EC3-6C33-CC45-91BB-212F920403D2}" type="slidenum">
              <a:rPr lang="en-US" smtClean="0"/>
              <a:t>‹#›</a:t>
            </a:fld>
            <a:endParaRPr lang="en-US"/>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5" name="Picture 14" descr="UniversityofSurreyColourPowerpoint.jp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210800" y="230941"/>
            <a:ext cx="1525939" cy="448510"/>
          </a:xfrm>
          <a:prstGeom prst="rect">
            <a:avLst/>
          </a:prstGeom>
        </p:spPr>
      </p:pic>
    </p:spTree>
    <p:extLst>
      <p:ext uri="{BB962C8B-B14F-4D97-AF65-F5344CB8AC3E}">
        <p14:creationId xmlns:p14="http://schemas.microsoft.com/office/powerpoint/2010/main" val="2810717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Vertical Title and Text">
    <p:spTree>
      <p:nvGrpSpPr>
        <p:cNvPr id="1" name=""/>
        <p:cNvGrpSpPr/>
        <p:nvPr/>
      </p:nvGrpSpPr>
      <p:grpSpPr>
        <a:xfrm>
          <a:off x="0" y="0"/>
          <a:ext cx="0" cy="0"/>
          <a:chOff x="0" y="0"/>
          <a:chExt cx="0" cy="0"/>
        </a:xfrm>
      </p:grpSpPr>
      <p:sp>
        <p:nvSpPr>
          <p:cNvPr id="4" name="Content Placeholder 3"/>
          <p:cNvSpPr>
            <a:spLocks noGrp="1"/>
          </p:cNvSpPr>
          <p:nvPr>
            <p:ph sz="quarter" idx="10" hasCustomPrompt="1"/>
          </p:nvPr>
        </p:nvSpPr>
        <p:spPr>
          <a:xfrm>
            <a:off x="431802" y="333375"/>
            <a:ext cx="7584017" cy="1295400"/>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800" b="1">
                <a:solidFill>
                  <a:srgbClr val="FFFFFF"/>
                </a:solidFill>
              </a:defRPr>
            </a:lvl1pPr>
          </a:lstStyle>
          <a:p>
            <a:r>
              <a:rPr lang="en-GB" dirty="0"/>
              <a:t>INTRODUCTION/</a:t>
            </a:r>
            <a:br>
              <a:rPr lang="en-GB" dirty="0"/>
            </a:br>
            <a:r>
              <a:rPr lang="en-GB" dirty="0"/>
              <a:t>TITLE</a:t>
            </a:r>
            <a:r>
              <a:rPr lang="en-GB" baseline="0" dirty="0"/>
              <a:t> SLIDE</a:t>
            </a:r>
            <a:endParaRPr lang="en-US" dirty="0"/>
          </a:p>
          <a:p>
            <a:endParaRPr lang="en-US" dirty="0"/>
          </a:p>
        </p:txBody>
      </p:sp>
      <p:sp>
        <p:nvSpPr>
          <p:cNvPr id="6" name="Content Placeholder 5"/>
          <p:cNvSpPr>
            <a:spLocks noGrp="1"/>
          </p:cNvSpPr>
          <p:nvPr>
            <p:ph sz="quarter" idx="11" hasCustomPrompt="1"/>
          </p:nvPr>
        </p:nvSpPr>
        <p:spPr>
          <a:xfrm>
            <a:off x="431438" y="2060578"/>
            <a:ext cx="7680788" cy="2447925"/>
          </a:xfrm>
          <a:prstGeom prst="rect">
            <a:avLst/>
          </a:prstGeom>
        </p:spPr>
        <p:txBody>
          <a:bodyPr vert="horz"/>
          <a:lstStyle>
            <a:lvl1pPr marL="0" indent="0">
              <a:buNone/>
              <a:defRPr sz="2000">
                <a:solidFill>
                  <a:srgbClr val="FFFFFF"/>
                </a:solidFill>
              </a:defRPr>
            </a:lvl1pPr>
          </a:lstStyle>
          <a:p>
            <a:pPr lvl="0"/>
            <a:r>
              <a:rPr lang="en-GB" dirty="0" err="1"/>
              <a:t>Lorem</a:t>
            </a:r>
            <a:r>
              <a:rPr lang="en-GB" dirty="0"/>
              <a:t> </a:t>
            </a:r>
            <a:r>
              <a:rPr lang="en-GB" dirty="0" err="1"/>
              <a:t>Ipsum</a:t>
            </a:r>
            <a:r>
              <a:rPr lang="en-GB" dirty="0"/>
              <a:t> is simply dummy text of the printing and typesetting industry. </a:t>
            </a:r>
            <a:r>
              <a:rPr lang="en-GB" dirty="0" err="1"/>
              <a:t>Lorem</a:t>
            </a:r>
            <a:r>
              <a:rPr lang="en-GB" dirty="0"/>
              <a:t> </a:t>
            </a:r>
            <a:r>
              <a:rPr lang="en-GB" dirty="0" err="1"/>
              <a:t>Ipsum</a:t>
            </a:r>
            <a:r>
              <a:rPr lang="en-GB" dirty="0"/>
              <a:t> has been the industry’s standard dummy text ever since the 1500s, when an unknown printer took a galley of type and scrambled it to make a type specimen book. It has survived not only five centuries, but also the leap into electronic typesetting, remaining essentially unchanged. </a:t>
            </a:r>
          </a:p>
        </p:txBody>
      </p:sp>
    </p:spTree>
    <p:extLst>
      <p:ext uri="{BB962C8B-B14F-4D97-AF65-F5344CB8AC3E}">
        <p14:creationId xmlns:p14="http://schemas.microsoft.com/office/powerpoint/2010/main" val="4171135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747995-894B-4D9A-A9AC-FC562BA06C7C}" type="datetimeFigureOut">
              <a:rPr lang="nl-NL" smtClean="0"/>
              <a:t>22-9-2021</a:t>
            </a:fld>
            <a:endParaRPr lang="nl-NL"/>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nl-NL"/>
          </a:p>
        </p:txBody>
      </p:sp>
      <p:sp>
        <p:nvSpPr>
          <p:cNvPr id="4" name="Slide Number Placeholder 3"/>
          <p:cNvSpPr>
            <a:spLocks noGrp="1"/>
          </p:cNvSpPr>
          <p:nvPr>
            <p:ph type="sldNum" sz="quarter" idx="12"/>
          </p:nvPr>
        </p:nvSpPr>
        <p:spPr/>
        <p:txBody>
          <a:bodyPr/>
          <a:lstStyle/>
          <a:p>
            <a:fld id="{65FC3E71-CE26-4357-A83E-16D6DBE9D71A}" type="slidenum">
              <a:rPr lang="nl-NL" smtClean="0"/>
              <a:t>‹#›</a:t>
            </a:fld>
            <a:endParaRPr lang="nl-NL"/>
          </a:p>
        </p:txBody>
      </p:sp>
    </p:spTree>
    <p:extLst>
      <p:ext uri="{BB962C8B-B14F-4D97-AF65-F5344CB8AC3E}">
        <p14:creationId xmlns:p14="http://schemas.microsoft.com/office/powerpoint/2010/main" val="3779774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17309769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1016000" y="1600201"/>
            <a:ext cx="5181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400800" y="1600201"/>
            <a:ext cx="5181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26445048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Tree>
    <p:extLst>
      <p:ext uri="{BB962C8B-B14F-4D97-AF65-F5344CB8AC3E}">
        <p14:creationId xmlns:p14="http://schemas.microsoft.com/office/powerpoint/2010/main" val="3997367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UniOfSurrey - Clean Blue Cover">
    <p:bg>
      <p:bgPr>
        <a:solidFill>
          <a:srgbClr val="203D75"/>
        </a:solidFill>
        <a:effectLst/>
      </p:bgPr>
    </p:bg>
    <p:spTree>
      <p:nvGrpSpPr>
        <p:cNvPr id="1" name=""/>
        <p:cNvGrpSpPr/>
        <p:nvPr/>
      </p:nvGrpSpPr>
      <p:grpSpPr>
        <a:xfrm>
          <a:off x="0" y="0"/>
          <a:ext cx="0" cy="0"/>
          <a:chOff x="0" y="0"/>
          <a:chExt cx="0" cy="0"/>
        </a:xfrm>
      </p:grpSpPr>
      <p:pic>
        <p:nvPicPr>
          <p:cNvPr id="8" name="Picture 7"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85400" y="287411"/>
            <a:ext cx="1564778" cy="462600"/>
          </a:xfrm>
          <a:prstGeom prst="rect">
            <a:avLst/>
          </a:prstGeom>
        </p:spPr>
      </p:pic>
      <p:sp>
        <p:nvSpPr>
          <p:cNvPr id="2" name="Title 1"/>
          <p:cNvSpPr>
            <a:spLocks noGrp="1"/>
          </p:cNvSpPr>
          <p:nvPr>
            <p:ph type="title" hasCustomPrompt="1"/>
          </p:nvPr>
        </p:nvSpPr>
        <p:spPr>
          <a:xfrm>
            <a:off x="2242056" y="2056269"/>
            <a:ext cx="7700209" cy="1098697"/>
          </a:xfrm>
        </p:spPr>
        <p:txBody>
          <a:bodyPr anchor="b">
            <a:noAutofit/>
          </a:bodyPr>
          <a:lstStyle>
            <a:lvl1pPr algn="ctr">
              <a:defRPr sz="2400" baseline="0">
                <a:solidFill>
                  <a:srgbClr val="FFFFFF"/>
                </a:solidFill>
              </a:defRPr>
            </a:lvl1pPr>
          </a:lstStyle>
          <a:p>
            <a:r>
              <a:rPr lang="en-GB" dirty="0"/>
              <a:t>Presentation title goes here</a:t>
            </a:r>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cxnSp>
        <p:nvCxnSpPr>
          <p:cNvPr id="5" name="Straight Connector 4"/>
          <p:cNvCxnSpPr/>
          <p:nvPr userDrawn="1"/>
        </p:nvCxnSpPr>
        <p:spPr>
          <a:xfrm>
            <a:off x="-7682" y="3287060"/>
            <a:ext cx="12199684"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13"/>
          <p:cNvSpPr>
            <a:spLocks noGrp="1"/>
          </p:cNvSpPr>
          <p:nvPr>
            <p:ph type="body" sz="quarter" idx="12" hasCustomPrompt="1"/>
          </p:nvPr>
        </p:nvSpPr>
        <p:spPr>
          <a:xfrm>
            <a:off x="2241553" y="3427413"/>
            <a:ext cx="7700433" cy="1119187"/>
          </a:xfrm>
        </p:spPr>
        <p:txBody>
          <a:bodyP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GB" dirty="0"/>
              <a:t>Presentation subtitle / presenter here</a:t>
            </a:r>
          </a:p>
        </p:txBody>
      </p:sp>
    </p:spTree>
    <p:extLst>
      <p:ext uri="{BB962C8B-B14F-4D97-AF65-F5344CB8AC3E}">
        <p14:creationId xmlns:p14="http://schemas.microsoft.com/office/powerpoint/2010/main" val="2740341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UniOfSurrey - Standard Slide">
    <p:spTree>
      <p:nvGrpSpPr>
        <p:cNvPr id="1" name=""/>
        <p:cNvGrpSpPr/>
        <p:nvPr/>
      </p:nvGrpSpPr>
      <p:grpSpPr>
        <a:xfrm>
          <a:off x="0" y="0"/>
          <a:ext cx="0" cy="0"/>
          <a:chOff x="0" y="0"/>
          <a:chExt cx="0" cy="0"/>
        </a:xfrm>
      </p:grpSpPr>
      <p:sp>
        <p:nvSpPr>
          <p:cNvPr id="16" name="Rectangle 15"/>
          <p:cNvSpPr/>
          <p:nvPr userDrawn="1"/>
        </p:nvSpPr>
        <p:spPr>
          <a:xfrm>
            <a:off x="0" y="0"/>
            <a:ext cx="12192000" cy="873198"/>
          </a:xfrm>
          <a:prstGeom prst="rect">
            <a:avLst/>
          </a:prstGeom>
          <a:solidFill>
            <a:srgbClr val="203D7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ffectLst/>
            </a:endParaRPr>
          </a:p>
        </p:txBody>
      </p:sp>
      <p:sp>
        <p:nvSpPr>
          <p:cNvPr id="3" name="Content Placeholder 2"/>
          <p:cNvSpPr>
            <a:spLocks noGrp="1"/>
          </p:cNvSpPr>
          <p:nvPr>
            <p:ph idx="1"/>
          </p:nvPr>
        </p:nvSpPr>
        <p:spPr>
          <a:xfrm>
            <a:off x="609601" y="1600203"/>
            <a:ext cx="11095257"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Slide Number Placeholder 5"/>
          <p:cNvSpPr>
            <a:spLocks noGrp="1"/>
          </p:cNvSpPr>
          <p:nvPr>
            <p:ph type="sldNum" sz="quarter" idx="12"/>
          </p:nvPr>
        </p:nvSpPr>
        <p:spPr/>
        <p:txBody>
          <a:bodyPr/>
          <a:lstStyle>
            <a:lvl1pPr>
              <a:defRPr>
                <a:solidFill>
                  <a:srgbClr val="203D75"/>
                </a:solidFill>
              </a:defRPr>
            </a:lvl1pPr>
          </a:lstStyle>
          <a:p>
            <a:fld id="{C8625EC3-6C33-CC45-91BB-212F920403D2}" type="slidenum">
              <a:rPr lang="en-US" smtClean="0"/>
              <a:pPr/>
              <a:t>‹#›</a:t>
            </a:fld>
            <a:endParaRPr lang="en-US" dirty="0"/>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609602" y="423352"/>
            <a:ext cx="6010569" cy="413268"/>
          </a:xfrm>
        </p:spPr>
        <p:txBody>
          <a:bodyPr/>
          <a:lstStyle>
            <a:lvl1pPr>
              <a:defRPr>
                <a:solidFill>
                  <a:schemeClr val="bg1"/>
                </a:solidFill>
              </a:defRPr>
            </a:lvl1pPr>
          </a:lstStyle>
          <a:p>
            <a:r>
              <a:rPr lang="en-GB" dirty="0"/>
              <a:t>Headline title goes here</a:t>
            </a:r>
            <a:endParaRPr lang="en-US" dirty="0"/>
          </a:p>
        </p:txBody>
      </p:sp>
      <p:pic>
        <p:nvPicPr>
          <p:cNvPr id="14" name="Picture 13"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60000" y="247091"/>
            <a:ext cx="1590178" cy="462600"/>
          </a:xfrm>
          <a:prstGeom prst="rect">
            <a:avLst/>
          </a:prstGeom>
        </p:spPr>
      </p:pic>
    </p:spTree>
    <p:extLst>
      <p:ext uri="{BB962C8B-B14F-4D97-AF65-F5344CB8AC3E}">
        <p14:creationId xmlns:p14="http://schemas.microsoft.com/office/powerpoint/2010/main" val="1493230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UniOfSurrey - Blue Slide Clear">
    <p:spTree>
      <p:nvGrpSpPr>
        <p:cNvPr id="1" name=""/>
        <p:cNvGrpSpPr/>
        <p:nvPr/>
      </p:nvGrpSpPr>
      <p:grpSpPr>
        <a:xfrm>
          <a:off x="0" y="0"/>
          <a:ext cx="0" cy="0"/>
          <a:chOff x="0" y="0"/>
          <a:chExt cx="0" cy="0"/>
        </a:xfrm>
      </p:grpSpPr>
      <p:sp>
        <p:nvSpPr>
          <p:cNvPr id="16" name="Rectangle 15"/>
          <p:cNvSpPr/>
          <p:nvPr userDrawn="1"/>
        </p:nvSpPr>
        <p:spPr>
          <a:xfrm>
            <a:off x="0" y="0"/>
            <a:ext cx="12192000" cy="873198"/>
          </a:xfrm>
          <a:prstGeom prst="rect">
            <a:avLst/>
          </a:prstGeom>
          <a:solidFill>
            <a:srgbClr val="203D75"/>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n>
                <a:noFill/>
              </a:ln>
              <a:effectLst/>
            </a:endParaRPr>
          </a:p>
        </p:txBody>
      </p:sp>
      <p:sp>
        <p:nvSpPr>
          <p:cNvPr id="6" name="Slide Number Placeholder 5"/>
          <p:cNvSpPr>
            <a:spLocks noGrp="1"/>
          </p:cNvSpPr>
          <p:nvPr>
            <p:ph type="sldNum" sz="quarter" idx="12"/>
          </p:nvPr>
        </p:nvSpPr>
        <p:spPr/>
        <p:txBody>
          <a:bodyPr/>
          <a:lstStyle>
            <a:lvl1pPr>
              <a:defRPr>
                <a:solidFill>
                  <a:srgbClr val="203D75"/>
                </a:solidFill>
              </a:defRPr>
            </a:lvl1pPr>
          </a:lstStyle>
          <a:p>
            <a:fld id="{C8625EC3-6C33-CC45-91BB-212F920403D2}" type="slidenum">
              <a:rPr lang="en-US" smtClean="0"/>
              <a:pPr/>
              <a:t>‹#›</a:t>
            </a:fld>
            <a:endParaRPr lang="en-US" dirty="0"/>
          </a:p>
        </p:txBody>
      </p:sp>
      <p:sp>
        <p:nvSpPr>
          <p:cNvPr id="10" name="Text Placeholder 9"/>
          <p:cNvSpPr>
            <a:spLocks noGrp="1"/>
          </p:cNvSpPr>
          <p:nvPr>
            <p:ph type="body" sz="quarter" idx="13" hasCustomPrompt="1"/>
          </p:nvPr>
        </p:nvSpPr>
        <p:spPr>
          <a:xfrm>
            <a:off x="609600" y="936628"/>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userDrawn="1"/>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hasCustomPrompt="1"/>
          </p:nvPr>
        </p:nvSpPr>
        <p:spPr>
          <a:xfrm>
            <a:off x="609602" y="423352"/>
            <a:ext cx="6010569" cy="413268"/>
          </a:xfrm>
        </p:spPr>
        <p:txBody>
          <a:bodyPr/>
          <a:lstStyle>
            <a:lvl1pPr>
              <a:defRPr>
                <a:solidFill>
                  <a:schemeClr val="bg1"/>
                </a:solidFill>
              </a:defRPr>
            </a:lvl1pPr>
          </a:lstStyle>
          <a:p>
            <a:r>
              <a:rPr lang="en-GB" dirty="0"/>
              <a:t>Headline title goes here</a:t>
            </a:r>
            <a:endParaRPr lang="en-US" dirty="0"/>
          </a:p>
        </p:txBody>
      </p:sp>
      <p:pic>
        <p:nvPicPr>
          <p:cNvPr id="14" name="Picture 13"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4600" y="247091"/>
            <a:ext cx="1615578" cy="462600"/>
          </a:xfrm>
          <a:prstGeom prst="rect">
            <a:avLst/>
          </a:prstGeom>
        </p:spPr>
      </p:pic>
    </p:spTree>
    <p:extLst>
      <p:ext uri="{BB962C8B-B14F-4D97-AF65-F5344CB8AC3E}">
        <p14:creationId xmlns:p14="http://schemas.microsoft.com/office/powerpoint/2010/main" val="1876890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UniOfSurrey - Clean Turqoise Cover">
    <p:bg>
      <p:bgPr>
        <a:solidFill>
          <a:srgbClr val="328C9E"/>
        </a:solidFill>
        <a:effectLst/>
      </p:bgPr>
    </p:bg>
    <p:spTree>
      <p:nvGrpSpPr>
        <p:cNvPr id="1" name=""/>
        <p:cNvGrpSpPr/>
        <p:nvPr/>
      </p:nvGrpSpPr>
      <p:grpSpPr>
        <a:xfrm>
          <a:off x="0" y="0"/>
          <a:ext cx="0" cy="0"/>
          <a:chOff x="0" y="0"/>
          <a:chExt cx="0" cy="0"/>
        </a:xfrm>
      </p:grpSpPr>
      <p:pic>
        <p:nvPicPr>
          <p:cNvPr id="8" name="Picture 7"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09200" y="280471"/>
            <a:ext cx="1640978" cy="462600"/>
          </a:xfrm>
          <a:prstGeom prst="rect">
            <a:avLst/>
          </a:prstGeom>
        </p:spPr>
      </p:pic>
      <p:sp>
        <p:nvSpPr>
          <p:cNvPr id="2" name="Title 1"/>
          <p:cNvSpPr>
            <a:spLocks noGrp="1"/>
          </p:cNvSpPr>
          <p:nvPr>
            <p:ph type="title" hasCustomPrompt="1"/>
          </p:nvPr>
        </p:nvSpPr>
        <p:spPr>
          <a:xfrm>
            <a:off x="2242056" y="2056269"/>
            <a:ext cx="7700209" cy="1098697"/>
          </a:xfrm>
        </p:spPr>
        <p:txBody>
          <a:bodyPr anchor="b">
            <a:noAutofit/>
          </a:bodyPr>
          <a:lstStyle>
            <a:lvl1pPr algn="ctr">
              <a:defRPr sz="2400" baseline="0">
                <a:solidFill>
                  <a:srgbClr val="FFFFFF"/>
                </a:solidFill>
              </a:defRPr>
            </a:lvl1pPr>
          </a:lstStyle>
          <a:p>
            <a:r>
              <a:rPr lang="en-GB" dirty="0"/>
              <a:t>Presentation title goes here</a:t>
            </a:r>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cxnSp>
        <p:nvCxnSpPr>
          <p:cNvPr id="5" name="Straight Connector 4"/>
          <p:cNvCxnSpPr/>
          <p:nvPr userDrawn="1"/>
        </p:nvCxnSpPr>
        <p:spPr>
          <a:xfrm>
            <a:off x="-7682" y="3287060"/>
            <a:ext cx="12199684"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3"/>
          <p:cNvSpPr>
            <a:spLocks noGrp="1"/>
          </p:cNvSpPr>
          <p:nvPr>
            <p:ph type="body" sz="quarter" idx="12" hasCustomPrompt="1"/>
          </p:nvPr>
        </p:nvSpPr>
        <p:spPr>
          <a:xfrm>
            <a:off x="2241553" y="3427413"/>
            <a:ext cx="7700433" cy="1119187"/>
          </a:xfrm>
        </p:spPr>
        <p:txBody>
          <a:bodyP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GB" dirty="0"/>
              <a:t>Presentation subtitle / presenter here</a:t>
            </a:r>
          </a:p>
        </p:txBody>
      </p:sp>
    </p:spTree>
    <p:extLst>
      <p:ext uri="{BB962C8B-B14F-4D97-AF65-F5344CB8AC3E}">
        <p14:creationId xmlns:p14="http://schemas.microsoft.com/office/powerpoint/2010/main" val="42911860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UniOfSurrey - Clean Turqoise Cover">
    <p:bg>
      <p:bgPr>
        <a:solidFill>
          <a:srgbClr val="672669"/>
        </a:solidFill>
        <a:effectLst/>
      </p:bgPr>
    </p:bg>
    <p:spTree>
      <p:nvGrpSpPr>
        <p:cNvPr id="1" name=""/>
        <p:cNvGrpSpPr/>
        <p:nvPr/>
      </p:nvGrpSpPr>
      <p:grpSpPr>
        <a:xfrm>
          <a:off x="0" y="0"/>
          <a:ext cx="0" cy="0"/>
          <a:chOff x="0" y="0"/>
          <a:chExt cx="0" cy="0"/>
        </a:xfrm>
      </p:grpSpPr>
      <p:pic>
        <p:nvPicPr>
          <p:cNvPr id="8" name="Picture 7"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34600" y="287411"/>
            <a:ext cx="1615578" cy="462600"/>
          </a:xfrm>
          <a:prstGeom prst="rect">
            <a:avLst/>
          </a:prstGeom>
        </p:spPr>
      </p:pic>
      <p:sp>
        <p:nvSpPr>
          <p:cNvPr id="2" name="Title 1"/>
          <p:cNvSpPr>
            <a:spLocks noGrp="1"/>
          </p:cNvSpPr>
          <p:nvPr>
            <p:ph type="title" hasCustomPrompt="1"/>
          </p:nvPr>
        </p:nvSpPr>
        <p:spPr>
          <a:xfrm>
            <a:off x="2242056" y="2056269"/>
            <a:ext cx="7700209" cy="1098697"/>
          </a:xfrm>
        </p:spPr>
        <p:txBody>
          <a:bodyPr anchor="b">
            <a:noAutofit/>
          </a:bodyPr>
          <a:lstStyle>
            <a:lvl1pPr algn="ctr">
              <a:defRPr sz="2400" baseline="0">
                <a:solidFill>
                  <a:srgbClr val="FFFFFF"/>
                </a:solidFill>
              </a:defRPr>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cxnSp>
        <p:nvCxnSpPr>
          <p:cNvPr id="5" name="Straight Connector 4"/>
          <p:cNvCxnSpPr/>
          <p:nvPr userDrawn="1"/>
        </p:nvCxnSpPr>
        <p:spPr>
          <a:xfrm>
            <a:off x="-7682" y="3287060"/>
            <a:ext cx="12199684"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3"/>
          <p:cNvSpPr>
            <a:spLocks noGrp="1"/>
          </p:cNvSpPr>
          <p:nvPr>
            <p:ph type="body" sz="quarter" idx="12" hasCustomPrompt="1"/>
          </p:nvPr>
        </p:nvSpPr>
        <p:spPr>
          <a:xfrm>
            <a:off x="2241553" y="3427413"/>
            <a:ext cx="7700433" cy="1119187"/>
          </a:xfrm>
        </p:spPr>
        <p:txBody>
          <a:bodyP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GB" dirty="0"/>
              <a:t>Presentation subtitle / presenter here</a:t>
            </a:r>
          </a:p>
        </p:txBody>
      </p:sp>
    </p:spTree>
    <p:extLst>
      <p:ext uri="{BB962C8B-B14F-4D97-AF65-F5344CB8AC3E}">
        <p14:creationId xmlns:p14="http://schemas.microsoft.com/office/powerpoint/2010/main" val="1275851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UniOfSurrey - Clean Green Cover">
    <p:bg>
      <p:bgPr>
        <a:solidFill>
          <a:srgbClr val="9EAA26"/>
        </a:solidFill>
        <a:effectLst/>
      </p:bgPr>
    </p:bg>
    <p:spTree>
      <p:nvGrpSpPr>
        <p:cNvPr id="1" name=""/>
        <p:cNvGrpSpPr/>
        <p:nvPr/>
      </p:nvGrpSpPr>
      <p:grpSpPr>
        <a:xfrm>
          <a:off x="0" y="0"/>
          <a:ext cx="0" cy="0"/>
          <a:chOff x="0" y="0"/>
          <a:chExt cx="0" cy="0"/>
        </a:xfrm>
      </p:grpSpPr>
      <p:pic>
        <p:nvPicPr>
          <p:cNvPr id="8" name="Picture 7" descr="UniOfSurreyPowerPoint.gif"/>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109200" y="287411"/>
            <a:ext cx="1640978" cy="462600"/>
          </a:xfrm>
          <a:prstGeom prst="rect">
            <a:avLst/>
          </a:prstGeom>
        </p:spPr>
      </p:pic>
      <p:sp>
        <p:nvSpPr>
          <p:cNvPr id="2" name="Title 1"/>
          <p:cNvSpPr>
            <a:spLocks noGrp="1"/>
          </p:cNvSpPr>
          <p:nvPr>
            <p:ph type="title" hasCustomPrompt="1"/>
          </p:nvPr>
        </p:nvSpPr>
        <p:spPr>
          <a:xfrm>
            <a:off x="2242056" y="2056269"/>
            <a:ext cx="7700209" cy="1098697"/>
          </a:xfrm>
        </p:spPr>
        <p:txBody>
          <a:bodyPr anchor="b">
            <a:noAutofit/>
          </a:bodyPr>
          <a:lstStyle>
            <a:lvl1pPr algn="ctr">
              <a:defRPr sz="2400" baseline="0">
                <a:solidFill>
                  <a:srgbClr val="FFFFFF"/>
                </a:solidFill>
              </a:defRPr>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a:t>
            </a:fld>
            <a:endParaRPr lang="en-US" dirty="0"/>
          </a:p>
        </p:txBody>
      </p:sp>
      <p:cxnSp>
        <p:nvCxnSpPr>
          <p:cNvPr id="5" name="Straight Connector 4"/>
          <p:cNvCxnSpPr/>
          <p:nvPr userDrawn="1"/>
        </p:nvCxnSpPr>
        <p:spPr>
          <a:xfrm>
            <a:off x="-7682" y="3287060"/>
            <a:ext cx="12199684" cy="0"/>
          </a:xfrm>
          <a:prstGeom prst="line">
            <a:avLst/>
          </a:prstGeom>
          <a:ln w="635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3"/>
          <p:cNvSpPr>
            <a:spLocks noGrp="1"/>
          </p:cNvSpPr>
          <p:nvPr>
            <p:ph type="body" sz="quarter" idx="12" hasCustomPrompt="1"/>
          </p:nvPr>
        </p:nvSpPr>
        <p:spPr>
          <a:xfrm>
            <a:off x="2241553" y="3427413"/>
            <a:ext cx="7700433" cy="1119187"/>
          </a:xfrm>
        </p:spPr>
        <p:txBody>
          <a:bodyPr/>
          <a:lstStyle>
            <a:lvl1pPr algn="ctr">
              <a:defRPr>
                <a:solidFill>
                  <a:srgbClr val="FFFFFF"/>
                </a:solidFill>
              </a:defRPr>
            </a:lvl1pPr>
            <a:lvl2pPr algn="ctr">
              <a:defRPr>
                <a:solidFill>
                  <a:srgbClr val="FFFFFF"/>
                </a:solidFill>
              </a:defRPr>
            </a:lvl2pPr>
            <a:lvl3pPr algn="ctr">
              <a:defRPr>
                <a:solidFill>
                  <a:srgbClr val="FFFFFF"/>
                </a:solidFill>
              </a:defRPr>
            </a:lvl3pPr>
            <a:lvl4pPr algn="ctr">
              <a:defRPr>
                <a:solidFill>
                  <a:srgbClr val="FFFFFF"/>
                </a:solidFill>
              </a:defRPr>
            </a:lvl4pPr>
            <a:lvl5pPr algn="ctr">
              <a:defRPr>
                <a:solidFill>
                  <a:srgbClr val="FFFFFF"/>
                </a:solidFill>
              </a:defRPr>
            </a:lvl5pPr>
          </a:lstStyle>
          <a:p>
            <a:pPr lvl="0"/>
            <a:r>
              <a:rPr lang="en-GB" dirty="0"/>
              <a:t>Presentation subtitle / presenter here</a:t>
            </a:r>
          </a:p>
        </p:txBody>
      </p:sp>
    </p:spTree>
    <p:extLst>
      <p:ext uri="{BB962C8B-B14F-4D97-AF65-F5344CB8AC3E}">
        <p14:creationId xmlns:p14="http://schemas.microsoft.com/office/powerpoint/2010/main" val="347549952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23352"/>
            <a:ext cx="10068376" cy="413268"/>
          </a:xfrm>
          <a:prstGeom prst="rect">
            <a:avLst/>
          </a:prstGeom>
        </p:spPr>
        <p:txBody>
          <a:bodyPr vert="horz" lIns="91440" tIns="45720" rIns="91440" bIns="45720" rtlCol="0" anchor="ctr">
            <a:normAutofit/>
          </a:bodyPr>
          <a:lstStyle/>
          <a:p>
            <a:r>
              <a:rPr lang="en-GB" dirty="0"/>
              <a:t>University of Surrey PowerPoint Template  4:3 format - v2.0 </a:t>
            </a:r>
            <a:endParaRPr lang="en-US" dirty="0"/>
          </a:p>
        </p:txBody>
      </p:sp>
      <p:sp>
        <p:nvSpPr>
          <p:cNvPr id="4" name="Date Placeholder 3"/>
          <p:cNvSpPr>
            <a:spLocks noGrp="1"/>
          </p:cNvSpPr>
          <p:nvPr>
            <p:ph type="dt" sz="half" idx="2"/>
          </p:nvPr>
        </p:nvSpPr>
        <p:spPr>
          <a:xfrm>
            <a:off x="125810" y="6575396"/>
            <a:ext cx="2709697" cy="282607"/>
          </a:xfrm>
          <a:prstGeom prst="rect">
            <a:avLst/>
          </a:prstGeom>
        </p:spPr>
        <p:txBody>
          <a:bodyPr vert="horz" lIns="91440" tIns="45720" rIns="91440" bIns="45720" rtlCol="0" anchor="ctr"/>
          <a:lstStyle>
            <a:lvl1pPr algn="l">
              <a:defRPr sz="1000">
                <a:solidFill>
                  <a:schemeClr val="bg1"/>
                </a:solidFill>
              </a:defRPr>
            </a:lvl1pPr>
          </a:lstStyle>
          <a:p>
            <a:fld id="{347FC8C1-3DB2-3F45-8BC1-9188FA4D6B6C}" type="datetime2">
              <a:rPr lang="en-GB" smtClean="0"/>
              <a:pPr/>
              <a:t>Wednesday, 22 September 2021</a:t>
            </a:fld>
            <a:endParaRPr lang="en-US" dirty="0"/>
          </a:p>
        </p:txBody>
      </p:sp>
      <p:sp>
        <p:nvSpPr>
          <p:cNvPr id="6" name="Slide Number Placeholder 5"/>
          <p:cNvSpPr>
            <a:spLocks noGrp="1"/>
          </p:cNvSpPr>
          <p:nvPr>
            <p:ph type="sldNum" sz="quarter" idx="4"/>
          </p:nvPr>
        </p:nvSpPr>
        <p:spPr>
          <a:xfrm>
            <a:off x="9369217" y="6575395"/>
            <a:ext cx="2844800" cy="282607"/>
          </a:xfrm>
          <a:prstGeom prst="rect">
            <a:avLst/>
          </a:prstGeom>
        </p:spPr>
        <p:txBody>
          <a:bodyPr vert="horz" lIns="91440" tIns="45720" rIns="91440" bIns="45720" rtlCol="0" anchor="ctr"/>
          <a:lstStyle>
            <a:lvl1pPr algn="r">
              <a:defRPr sz="1000">
                <a:solidFill>
                  <a:srgbClr val="FFFFFF"/>
                </a:solidFill>
                <a:latin typeface="Georgia"/>
                <a:cs typeface="Georgia"/>
              </a:defRPr>
            </a:lvl1pPr>
          </a:lstStyle>
          <a:p>
            <a:fld id="{C8625EC3-6C33-CC45-91BB-212F920403D2}" type="slidenum">
              <a:rPr lang="en-US" smtClean="0"/>
              <a:pPr/>
              <a:t>‹#›</a:t>
            </a:fld>
            <a:endParaRPr lang="en-US" dirty="0"/>
          </a:p>
        </p:txBody>
      </p:sp>
      <p:sp>
        <p:nvSpPr>
          <p:cNvPr id="15" name="Text Placeholder 14"/>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dirty="0"/>
              <a:t>Do not touch this slide.</a:t>
            </a:r>
          </a:p>
          <a:p>
            <a:pPr lvl="0"/>
            <a:endParaRPr lang="en-US" dirty="0"/>
          </a:p>
          <a:p>
            <a:pPr lvl="0"/>
            <a:r>
              <a:rPr lang="en-US" dirty="0"/>
              <a:t>This is the slide master and will alter all other slides. </a:t>
            </a:r>
          </a:p>
          <a:p>
            <a:pPr lvl="0"/>
            <a:endParaRPr lang="en-US" dirty="0"/>
          </a:p>
          <a:p>
            <a:pPr lvl="0"/>
            <a:r>
              <a:rPr lang="en-US" dirty="0"/>
              <a:t>To create a new slide, select it from the new slide drop down button, top right of the ‘Home’ menu. </a:t>
            </a:r>
          </a:p>
        </p:txBody>
      </p:sp>
    </p:spTree>
    <p:extLst>
      <p:ext uri="{BB962C8B-B14F-4D97-AF65-F5344CB8AC3E}">
        <p14:creationId xmlns:p14="http://schemas.microsoft.com/office/powerpoint/2010/main" val="4153204780"/>
      </p:ext>
    </p:extLst>
  </p:cSld>
  <p:clrMap bg1="lt1" tx1="dk1" bg2="lt2" tx2="dk2" accent1="accent1" accent2="accent2" accent3="accent3" accent4="accent4" accent5="accent5" accent6="accent6" hlink="hlink" folHlink="folHlink"/>
  <p:sldLayoutIdLst>
    <p:sldLayoutId id="2147483651" r:id="rId1"/>
    <p:sldLayoutId id="2147483650" r:id="rId2"/>
    <p:sldLayoutId id="2147483673" r:id="rId3"/>
    <p:sldLayoutId id="2147483656" r:id="rId4"/>
    <p:sldLayoutId id="2147483670" r:id="rId5"/>
    <p:sldLayoutId id="2147483674" r:id="rId6"/>
    <p:sldLayoutId id="2147483652" r:id="rId7"/>
    <p:sldLayoutId id="2147483654" r:id="rId8"/>
    <p:sldLayoutId id="2147483653" r:id="rId9"/>
    <p:sldLayoutId id="2147483655" r:id="rId10"/>
    <p:sldLayoutId id="2147483657" r:id="rId11"/>
    <p:sldLayoutId id="2147483658" r:id="rId12"/>
    <p:sldLayoutId id="2147483659" r:id="rId13"/>
    <p:sldLayoutId id="2147483660" r:id="rId14"/>
    <p:sldLayoutId id="2147483661" r:id="rId15"/>
    <p:sldLayoutId id="2147483662" r:id="rId16"/>
    <p:sldLayoutId id="2147483664" r:id="rId17"/>
    <p:sldLayoutId id="2147483663" r:id="rId18"/>
    <p:sldLayoutId id="2147483665" r:id="rId19"/>
    <p:sldLayoutId id="2147483667" r:id="rId20"/>
    <p:sldLayoutId id="2147483668" r:id="rId21"/>
    <p:sldLayoutId id="2147483669" r:id="rId22"/>
    <p:sldLayoutId id="2147483666" r:id="rId23"/>
    <p:sldLayoutId id="2147483671" r:id="rId24"/>
    <p:sldLayoutId id="2147483672" r:id="rId25"/>
    <p:sldLayoutId id="2147483679" r:id="rId26"/>
    <p:sldLayoutId id="2147483680" r:id="rId27"/>
    <p:sldLayoutId id="2147483681" r:id="rId28"/>
    <p:sldLayoutId id="2147483683" r:id="rId29"/>
    <p:sldLayoutId id="2147483685" r:id="rId30"/>
    <p:sldLayoutId id="2147483686" r:id="rId31"/>
    <p:sldLayoutId id="2147483687" r:id="rId32"/>
    <p:sldLayoutId id="2147483688" r:id="rId33"/>
    <p:sldLayoutId id="2147483689" r:id="rId34"/>
  </p:sldLayoutIdLst>
  <p:hf hdr="0"/>
  <p:txStyles>
    <p:titleStyle>
      <a:lvl1pPr algn="l" defTabSz="457200" rtl="0" eaLnBrk="1" latinLnBrk="0" hangingPunct="1">
        <a:spcBef>
          <a:spcPct val="0"/>
        </a:spcBef>
        <a:buNone/>
        <a:defRPr sz="2000" b="0" kern="1200" cap="none" spc="0" baseline="0">
          <a:ln>
            <a:noFill/>
          </a:ln>
          <a:solidFill>
            <a:srgbClr val="203D75"/>
          </a:solidFill>
          <a:effectLst/>
          <a:latin typeface="Georgia"/>
          <a:ea typeface="+mj-ea"/>
          <a:cs typeface="Georgia"/>
        </a:defRPr>
      </a:lvl1pPr>
    </p:titleStyle>
    <p:bodyStyle>
      <a:lvl1pPr marL="0" indent="0" algn="l" defTabSz="457200" rtl="0" eaLnBrk="1" latinLnBrk="0" hangingPunct="1">
        <a:spcBef>
          <a:spcPct val="20000"/>
        </a:spcBef>
        <a:buFont typeface="Arial"/>
        <a:buNone/>
        <a:defRPr sz="1800" b="0" kern="1200" baseline="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g"/><Relationship Id="rId2" Type="http://schemas.openxmlformats.org/officeDocument/2006/relationships/hyperlink" Target="mailto:x.font@surrey.ac.uk" TargetMode="Externa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71.JPG"/></Relationships>
</file>

<file path=ppt/slides/_rels/slide5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5.jpg"/></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6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968" y="2056267"/>
            <a:ext cx="8516203" cy="1098697"/>
          </a:xfrm>
        </p:spPr>
        <p:txBody>
          <a:bodyPr/>
          <a:lstStyle/>
          <a:p>
            <a:r>
              <a:rPr lang="en-GB" sz="3200" dirty="0"/>
              <a:t>Designing and marketing low season tourism experiences</a:t>
            </a:r>
          </a:p>
        </p:txBody>
      </p:sp>
      <p:sp>
        <p:nvSpPr>
          <p:cNvPr id="3" name="Date Placeholder 2"/>
          <p:cNvSpPr>
            <a:spLocks noGrp="1"/>
          </p:cNvSpPr>
          <p:nvPr>
            <p:ph type="dt" sz="half" idx="4294967295"/>
          </p:nvPr>
        </p:nvSpPr>
        <p:spPr>
          <a:xfrm>
            <a:off x="125810" y="6575396"/>
            <a:ext cx="2709697" cy="282607"/>
          </a:xfrm>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1</a:t>
            </a:fld>
            <a:endParaRPr lang="en-US" dirty="0"/>
          </a:p>
        </p:txBody>
      </p:sp>
      <p:sp>
        <p:nvSpPr>
          <p:cNvPr id="5" name="Text Placeholder 4"/>
          <p:cNvSpPr>
            <a:spLocks noGrp="1"/>
          </p:cNvSpPr>
          <p:nvPr>
            <p:ph type="body" sz="quarter" idx="12"/>
          </p:nvPr>
        </p:nvSpPr>
        <p:spPr>
          <a:xfrm>
            <a:off x="3205164" y="3416300"/>
            <a:ext cx="5775325" cy="1742554"/>
          </a:xfrm>
        </p:spPr>
        <p:txBody>
          <a:bodyPr>
            <a:normAutofit/>
          </a:bodyPr>
          <a:lstStyle/>
          <a:p>
            <a:endParaRPr lang="en-GB" dirty="0"/>
          </a:p>
          <a:p>
            <a:r>
              <a:rPr lang="en-GB" dirty="0"/>
              <a:t>Prof. Xavier Font</a:t>
            </a:r>
          </a:p>
          <a:p>
            <a:r>
              <a:rPr lang="en-GB" dirty="0"/>
              <a:t>University of Surrey</a:t>
            </a:r>
          </a:p>
          <a:p>
            <a:r>
              <a:rPr lang="en-GB" dirty="0">
                <a:hlinkClick r:id="rId2"/>
              </a:rPr>
              <a:t>x.font@surrey.ac.uk</a:t>
            </a:r>
            <a:endParaRPr lang="en-GB" dirty="0"/>
          </a:p>
          <a:p>
            <a:endParaRPr lang="en-GB" dirty="0"/>
          </a:p>
        </p:txBody>
      </p:sp>
      <p:pic>
        <p:nvPicPr>
          <p:cNvPr id="6" name="Picture 5" descr="A person picking apples from a tree&#10;&#10;Description automatically generated with low confidence">
            <a:extLst>
              <a:ext uri="{FF2B5EF4-FFF2-40B4-BE49-F238E27FC236}">
                <a16:creationId xmlns:a16="http://schemas.microsoft.com/office/drawing/2014/main" id="{3C9E2194-0A57-49C8-AAB5-83198089DE27}"/>
              </a:ext>
            </a:extLst>
          </p:cNvPr>
          <p:cNvPicPr>
            <a:picLocks noChangeAspect="1"/>
          </p:cNvPicPr>
          <p:nvPr/>
        </p:nvPicPr>
        <p:blipFill>
          <a:blip r:embed="rId3"/>
          <a:stretch>
            <a:fillRect/>
          </a:stretch>
        </p:blipFill>
        <p:spPr>
          <a:xfrm>
            <a:off x="640947" y="4992300"/>
            <a:ext cx="2194560" cy="1463040"/>
          </a:xfrm>
          <a:prstGeom prst="rect">
            <a:avLst/>
          </a:prstGeom>
        </p:spPr>
      </p:pic>
      <p:pic>
        <p:nvPicPr>
          <p:cNvPr id="7" name="Picture 6">
            <a:extLst>
              <a:ext uri="{FF2B5EF4-FFF2-40B4-BE49-F238E27FC236}">
                <a16:creationId xmlns:a16="http://schemas.microsoft.com/office/drawing/2014/main" id="{0E857C0B-9CC3-48F2-A8F8-B10A86AF6B68}"/>
              </a:ext>
            </a:extLst>
          </p:cNvPr>
          <p:cNvPicPr>
            <a:picLocks noChangeAspect="1"/>
          </p:cNvPicPr>
          <p:nvPr/>
        </p:nvPicPr>
        <p:blipFill>
          <a:blip r:embed="rId4"/>
          <a:stretch>
            <a:fillRect/>
          </a:stretch>
        </p:blipFill>
        <p:spPr>
          <a:xfrm>
            <a:off x="2835507" y="4992300"/>
            <a:ext cx="2194560" cy="1463040"/>
          </a:xfrm>
          <a:prstGeom prst="rect">
            <a:avLst/>
          </a:prstGeom>
        </p:spPr>
      </p:pic>
      <p:pic>
        <p:nvPicPr>
          <p:cNvPr id="8" name="Picture 7" descr="A picture containing outdoor, snow&#10;&#10;Description automatically generated">
            <a:extLst>
              <a:ext uri="{FF2B5EF4-FFF2-40B4-BE49-F238E27FC236}">
                <a16:creationId xmlns:a16="http://schemas.microsoft.com/office/drawing/2014/main" id="{D9B81196-838D-4774-93D1-E9A0AF7EC67B}"/>
              </a:ext>
            </a:extLst>
          </p:cNvPr>
          <p:cNvPicPr>
            <a:picLocks noChangeAspect="1"/>
          </p:cNvPicPr>
          <p:nvPr/>
        </p:nvPicPr>
        <p:blipFill>
          <a:blip r:embed="rId5"/>
          <a:stretch>
            <a:fillRect/>
          </a:stretch>
        </p:blipFill>
        <p:spPr>
          <a:xfrm>
            <a:off x="5030067" y="4992300"/>
            <a:ext cx="2194560" cy="1463040"/>
          </a:xfrm>
          <a:prstGeom prst="rect">
            <a:avLst/>
          </a:prstGeom>
        </p:spPr>
      </p:pic>
      <p:pic>
        <p:nvPicPr>
          <p:cNvPr id="9" name="Picture 8" descr="A picture containing person, outdoor, group&#10;&#10;Description automatically generated">
            <a:extLst>
              <a:ext uri="{FF2B5EF4-FFF2-40B4-BE49-F238E27FC236}">
                <a16:creationId xmlns:a16="http://schemas.microsoft.com/office/drawing/2014/main" id="{3B8FC811-DCD3-4236-8CE5-6D932FD9B350}"/>
              </a:ext>
            </a:extLst>
          </p:cNvPr>
          <p:cNvPicPr>
            <a:picLocks noChangeAspect="1"/>
          </p:cNvPicPr>
          <p:nvPr/>
        </p:nvPicPr>
        <p:blipFill>
          <a:blip r:embed="rId6"/>
          <a:stretch>
            <a:fillRect/>
          </a:stretch>
        </p:blipFill>
        <p:spPr>
          <a:xfrm>
            <a:off x="7224627" y="4992300"/>
            <a:ext cx="2194560" cy="1463040"/>
          </a:xfrm>
          <a:prstGeom prst="rect">
            <a:avLst/>
          </a:prstGeom>
        </p:spPr>
      </p:pic>
      <p:pic>
        <p:nvPicPr>
          <p:cNvPr id="10" name="Picture 9" descr="A picture containing person, plastic&#10;&#10;Description automatically generated">
            <a:extLst>
              <a:ext uri="{FF2B5EF4-FFF2-40B4-BE49-F238E27FC236}">
                <a16:creationId xmlns:a16="http://schemas.microsoft.com/office/drawing/2014/main" id="{D5228696-AAA0-4DDC-80B6-55EE30A0D58D}"/>
              </a:ext>
            </a:extLst>
          </p:cNvPr>
          <p:cNvPicPr>
            <a:picLocks noChangeAspect="1"/>
          </p:cNvPicPr>
          <p:nvPr/>
        </p:nvPicPr>
        <p:blipFill>
          <a:blip r:embed="rId7"/>
          <a:stretch>
            <a:fillRect/>
          </a:stretch>
        </p:blipFill>
        <p:spPr>
          <a:xfrm>
            <a:off x="9419187" y="4992300"/>
            <a:ext cx="2194560" cy="1463040"/>
          </a:xfrm>
          <a:prstGeom prst="rect">
            <a:avLst/>
          </a:prstGeom>
        </p:spPr>
      </p:pic>
      <p:pic>
        <p:nvPicPr>
          <p:cNvPr id="12" name="Picture 11" descr="A picture containing text, clipart&#10;&#10;Description automatically generated">
            <a:extLst>
              <a:ext uri="{FF2B5EF4-FFF2-40B4-BE49-F238E27FC236}">
                <a16:creationId xmlns:a16="http://schemas.microsoft.com/office/drawing/2014/main" id="{B95A399C-09C6-43B2-AA10-AFDEC1DC4BB0}"/>
              </a:ext>
            </a:extLst>
          </p:cNvPr>
          <p:cNvPicPr>
            <a:picLocks noChangeAspect="1"/>
          </p:cNvPicPr>
          <p:nvPr/>
        </p:nvPicPr>
        <p:blipFill>
          <a:blip r:embed="rId8"/>
          <a:stretch>
            <a:fillRect/>
          </a:stretch>
        </p:blipFill>
        <p:spPr>
          <a:xfrm>
            <a:off x="125810" y="402660"/>
            <a:ext cx="2468100" cy="806328"/>
          </a:xfrm>
          <a:prstGeom prst="rect">
            <a:avLst/>
          </a:prstGeom>
        </p:spPr>
      </p:pic>
    </p:spTree>
    <p:extLst>
      <p:ext uri="{BB962C8B-B14F-4D97-AF65-F5344CB8AC3E}">
        <p14:creationId xmlns:p14="http://schemas.microsoft.com/office/powerpoint/2010/main" val="2686144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7030A0"/>
                </a:solidFill>
              </a:rPr>
              <a:t>Why low season experiences?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682764"/>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have developed communal living spaces that encourage human interaction, regardless of the weather, and that promote family activities available in the low season.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The chance to share good times indoors: board games, equipment for children, a play area on the mezzanine, baking workshops for young and old, animals feeding</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It is essential to identify your unique selling proposition, and direct your efforts toward building a relevant and complete offer for a key target market.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10</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put people at the heart of our experience</a:t>
            </a:r>
          </a:p>
        </p:txBody>
      </p:sp>
      <p:sp>
        <p:nvSpPr>
          <p:cNvPr id="9" name="Rectangle 8">
            <a:extLst>
              <a:ext uri="{FF2B5EF4-FFF2-40B4-BE49-F238E27FC236}">
                <a16:creationId xmlns:a16="http://schemas.microsoft.com/office/drawing/2014/main" id="{31FA0E82-F430-4039-B914-956479B807EE}"/>
              </a:ext>
            </a:extLst>
          </p:cNvPr>
          <p:cNvSpPr/>
          <p:nvPr/>
        </p:nvSpPr>
        <p:spPr>
          <a:xfrm>
            <a:off x="5194169" y="1264241"/>
            <a:ext cx="6510687" cy="369332"/>
          </a:xfrm>
          <a:prstGeom prst="rect">
            <a:avLst/>
          </a:prstGeom>
        </p:spPr>
        <p:txBody>
          <a:bodyPr wrap="square">
            <a:spAutoFit/>
          </a:bodyPr>
          <a:lstStyle/>
          <a:p>
            <a:pPr algn="r"/>
            <a:r>
              <a:rPr lang="en-GB" i="1" dirty="0"/>
              <a:t>Cécile </a:t>
            </a:r>
            <a:r>
              <a:rPr lang="en-GB" i="1" dirty="0" err="1"/>
              <a:t>Davidovics</a:t>
            </a:r>
            <a:r>
              <a:rPr lang="en-GB" i="1" dirty="0"/>
              <a:t> is the Owner of the B&amp;B Le Clos des Tilleuls (FR) </a:t>
            </a:r>
            <a:endParaRPr lang="en-GB" dirty="0"/>
          </a:p>
        </p:txBody>
      </p:sp>
      <p:pic>
        <p:nvPicPr>
          <p:cNvPr id="13" name="Picture 12">
            <a:extLst>
              <a:ext uri="{FF2B5EF4-FFF2-40B4-BE49-F238E27FC236}">
                <a16:creationId xmlns:a16="http://schemas.microsoft.com/office/drawing/2014/main" id="{8EC0A92D-37C2-48A2-AB42-CED070F5CD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35" y="870928"/>
            <a:ext cx="4097445" cy="5704467"/>
          </a:xfrm>
          <a:prstGeom prst="rect">
            <a:avLst/>
          </a:prstGeom>
        </p:spPr>
      </p:pic>
    </p:spTree>
    <p:extLst>
      <p:ext uri="{BB962C8B-B14F-4D97-AF65-F5344CB8AC3E}">
        <p14:creationId xmlns:p14="http://schemas.microsoft.com/office/powerpoint/2010/main" val="17345796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7030A0"/>
                </a:solidFill>
              </a:rPr>
              <a:t>Be proactive in managing your seasonality challenges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621488"/>
          </a:xfrm>
        </p:spPr>
        <p:txBody>
          <a:bodyPr>
            <a:normAutofit fontScale="92500" lnSpcReduction="10000"/>
          </a:bodyPr>
          <a:lstStyle/>
          <a:p>
            <a:pPr marL="285750" lvl="0" indent="-285750" algn="just">
              <a:buFont typeface="Arial" panose="020B0604020202020204" pitchFamily="34" charset="0"/>
              <a:buChar char="•"/>
            </a:pPr>
            <a:r>
              <a:rPr lang="en-GB" dirty="0">
                <a:solidFill>
                  <a:schemeClr val="tx1"/>
                </a:solidFill>
              </a:rPr>
              <a:t>Avoid – Change plans to circumvent the problem, such as identifying new markets that you can serve that either complement your current markets or that are not seasonal.</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dirty="0">
                <a:solidFill>
                  <a:schemeClr val="tx1"/>
                </a:solidFill>
              </a:rPr>
              <a:t>Control / mitigate / modify / reduce – Reduce the likelihood of winter conditions to negatively impact your business. Identify ways to upgrade your offering by addressing some of the shortcomings in low season, such as weatherproofing your current services and investing in infrastructure.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dirty="0">
                <a:solidFill>
                  <a:schemeClr val="tx1"/>
                </a:solidFill>
              </a:rPr>
              <a:t>Accept – Assume that your experiences will have limited demand due to uncontrollable events; reduce prices to attract demand; reduce operating costs to reduce losses; and budget the remaining cost via a contingency budget line.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dirty="0">
                <a:solidFill>
                  <a:schemeClr val="tx1"/>
                </a:solidFill>
              </a:rPr>
              <a:t>Transfer / share – Outsource a portion of the risk to a third party (or parties). For example, outsource an activity, such as running an event, to an expert company.</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11</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lstStyle/>
          <a:p>
            <a:r>
              <a:rPr lang="en-GB" dirty="0"/>
              <a:t>Treat seasonality as a business risk</a:t>
            </a:r>
          </a:p>
          <a:p>
            <a:endParaRPr lang="en-GB" dirty="0"/>
          </a:p>
          <a:p>
            <a:endParaRPr lang="en-GB" dirty="0"/>
          </a:p>
          <a:p>
            <a:endParaRPr lang="en-GB" dirty="0"/>
          </a:p>
        </p:txBody>
      </p:sp>
      <p:pic>
        <p:nvPicPr>
          <p:cNvPr id="10" name="Picture 9" descr="A picture containing grass, outdoor, mountain, nature&#10;&#10;Description automatically generated">
            <a:extLst>
              <a:ext uri="{FF2B5EF4-FFF2-40B4-BE49-F238E27FC236}">
                <a16:creationId xmlns:a16="http://schemas.microsoft.com/office/drawing/2014/main" id="{BB2A3A16-B330-423A-9836-12D47AF8629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3414" y="862815"/>
            <a:ext cx="4101188" cy="5713554"/>
          </a:xfrm>
          <a:prstGeom prst="rect">
            <a:avLst/>
          </a:prstGeom>
        </p:spPr>
      </p:pic>
    </p:spTree>
    <p:extLst>
      <p:ext uri="{BB962C8B-B14F-4D97-AF65-F5344CB8AC3E}">
        <p14:creationId xmlns:p14="http://schemas.microsoft.com/office/powerpoint/2010/main" val="3936773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7030A0"/>
                </a:solidFill>
              </a:rPr>
              <a:t>Be proactive in managing your seasonality challenges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682764"/>
            <a:ext cx="6824913" cy="4525963"/>
          </a:xfrm>
        </p:spPr>
        <p:txBody>
          <a:bodyPr>
            <a:normAutofit fontScale="92500"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The Villa du Chatelet was built for the internationally renowned composer Léo Delibes. Our wish today is to make this house live as fully as it did at the time of its famous patron.</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Welcoming artists from all over the world during the low season to ensure that the musical and artistic heritage of the villa is kept alive. Leading cooking workshops and special events for residents and visitors. Hosting seminars and team-building offers.</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Activities such as artistic performances, and even sometimes our table d'hôte, are not intended to be financially profitable as a stand-alone activity, but they do contribute significantly to the quality image of our accommodation, which in turn increases our occupancy rate all year round.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12</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communicate year-round dynamism to boost low season occupancy</a:t>
            </a:r>
          </a:p>
        </p:txBody>
      </p:sp>
      <p:sp>
        <p:nvSpPr>
          <p:cNvPr id="9" name="Rectangle 8">
            <a:extLst>
              <a:ext uri="{FF2B5EF4-FFF2-40B4-BE49-F238E27FC236}">
                <a16:creationId xmlns:a16="http://schemas.microsoft.com/office/drawing/2014/main" id="{31FA0E82-F430-4039-B914-956479B807EE}"/>
              </a:ext>
            </a:extLst>
          </p:cNvPr>
          <p:cNvSpPr/>
          <p:nvPr/>
        </p:nvSpPr>
        <p:spPr>
          <a:xfrm>
            <a:off x="4705351" y="1264241"/>
            <a:ext cx="6999505" cy="369332"/>
          </a:xfrm>
          <a:prstGeom prst="rect">
            <a:avLst/>
          </a:prstGeom>
        </p:spPr>
        <p:txBody>
          <a:bodyPr wrap="square">
            <a:spAutoFit/>
          </a:bodyPr>
          <a:lstStyle/>
          <a:p>
            <a:pPr algn="r"/>
            <a:r>
              <a:rPr lang="en-GB" i="1" dirty="0"/>
              <a:t>Alix De </a:t>
            </a:r>
            <a:r>
              <a:rPr lang="en-GB" i="1" dirty="0" err="1"/>
              <a:t>Lauzanne</a:t>
            </a:r>
            <a:r>
              <a:rPr lang="en-GB" i="1" dirty="0"/>
              <a:t> is the owner of the guest house Villa du Chatelet (FR) </a:t>
            </a:r>
            <a:endParaRPr lang="en-GB" dirty="0"/>
          </a:p>
        </p:txBody>
      </p:sp>
      <p:pic>
        <p:nvPicPr>
          <p:cNvPr id="12" name="Picture 11">
            <a:extLst>
              <a:ext uri="{FF2B5EF4-FFF2-40B4-BE49-F238E27FC236}">
                <a16:creationId xmlns:a16="http://schemas.microsoft.com/office/drawing/2014/main" id="{5025B988-8736-45BC-B96A-01E81ABBEB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35" y="873288"/>
            <a:ext cx="4095751" cy="5702108"/>
          </a:xfrm>
          <a:prstGeom prst="rect">
            <a:avLst/>
          </a:prstGeom>
        </p:spPr>
      </p:pic>
    </p:spTree>
    <p:extLst>
      <p:ext uri="{BB962C8B-B14F-4D97-AF65-F5344CB8AC3E}">
        <p14:creationId xmlns:p14="http://schemas.microsoft.com/office/powerpoint/2010/main" val="17221382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7030A0"/>
                </a:solidFill>
              </a:rPr>
              <a:t>Task 1: What do you want to achieve?</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3070784"/>
            <a:ext cx="11268172" cy="3504611"/>
          </a:xfrm>
        </p:spPr>
        <p:txBody>
          <a:bodyPr>
            <a:normAutofit/>
          </a:bodyPr>
          <a:lstStyle/>
          <a:p>
            <a:pPr marL="285750" lvl="0" indent="-285750" algn="just">
              <a:buFont typeface="Arial" panose="020B0604020202020204" pitchFamily="34" charset="0"/>
              <a:buChar char="•"/>
            </a:pPr>
            <a:r>
              <a:rPr lang="en-GB" b="1" dirty="0">
                <a:solidFill>
                  <a:schemeClr val="tx1"/>
                </a:solidFill>
              </a:rPr>
              <a:t>Generate first time sales</a:t>
            </a:r>
            <a:r>
              <a:rPr lang="en-GB" dirty="0">
                <a:solidFill>
                  <a:schemeClr val="tx1"/>
                </a:solidFill>
              </a:rPr>
              <a:t>. Which markets are available, or more easily identifiable, for low season and what type of incentive do you need to attract those markets?</a:t>
            </a:r>
          </a:p>
          <a:p>
            <a:pPr marL="285750" lvl="0" indent="-285750" algn="just">
              <a:buFont typeface="Arial" panose="020B0604020202020204" pitchFamily="34" charset="0"/>
              <a:buChar char="•"/>
            </a:pPr>
            <a:r>
              <a:rPr lang="en-GB" b="1" dirty="0">
                <a:solidFill>
                  <a:schemeClr val="tx1"/>
                </a:solidFill>
              </a:rPr>
              <a:t>Increase customer loyalty and repeat sales</a:t>
            </a:r>
            <a:r>
              <a:rPr lang="en-GB" dirty="0">
                <a:solidFill>
                  <a:schemeClr val="tx1"/>
                </a:solidFill>
              </a:rPr>
              <a:t>. What do you need to do to tempt past customers back? Do you need to remind them of a favourite experience, provide a new experience or offer a discount? </a:t>
            </a:r>
          </a:p>
          <a:p>
            <a:pPr marL="285750" lvl="0" indent="-285750" algn="just">
              <a:buFont typeface="Arial" panose="020B0604020202020204" pitchFamily="34" charset="0"/>
              <a:buChar char="•"/>
            </a:pPr>
            <a:r>
              <a:rPr lang="en-GB" b="1" dirty="0">
                <a:solidFill>
                  <a:schemeClr val="tx1"/>
                </a:solidFill>
              </a:rPr>
              <a:t>Increase the volume of the same service purchased</a:t>
            </a:r>
            <a:r>
              <a:rPr lang="en-GB" dirty="0">
                <a:solidFill>
                  <a:schemeClr val="tx1"/>
                </a:solidFill>
              </a:rPr>
              <a:t>. Your target may be to get customers to stay longer or to buy three souvenirs instead of two. </a:t>
            </a:r>
          </a:p>
          <a:p>
            <a:pPr marL="285750" lvl="0" indent="-285750" algn="just">
              <a:buFont typeface="Arial" panose="020B0604020202020204" pitchFamily="34" charset="0"/>
              <a:buChar char="•"/>
            </a:pPr>
            <a:r>
              <a:rPr lang="en-GB" b="1" dirty="0">
                <a:solidFill>
                  <a:schemeClr val="tx1"/>
                </a:solidFill>
              </a:rPr>
              <a:t>Increase the number of services purchased together</a:t>
            </a:r>
            <a:r>
              <a:rPr lang="en-GB" dirty="0">
                <a:solidFill>
                  <a:schemeClr val="tx1"/>
                </a:solidFill>
              </a:rPr>
              <a:t>. Bundling different services allows you to tailor-make experiences and to upsell. It also makes planning the experience easier for your customer. Who can you partner with to cross-sell? </a:t>
            </a:r>
          </a:p>
          <a:p>
            <a:pPr marL="285750" lvl="0" indent="-285750" algn="just">
              <a:buFont typeface="Arial" panose="020B0604020202020204" pitchFamily="34" charset="0"/>
              <a:buChar char="•"/>
            </a:pPr>
            <a:r>
              <a:rPr lang="en-GB" b="1" dirty="0">
                <a:solidFill>
                  <a:schemeClr val="tx1"/>
                </a:solidFill>
              </a:rPr>
              <a:t>Increase the size of the group</a:t>
            </a:r>
            <a:r>
              <a:rPr lang="en-GB" dirty="0">
                <a:solidFill>
                  <a:schemeClr val="tx1"/>
                </a:solidFill>
              </a:rPr>
              <a:t>. Your strategy may be to get loyal customers to return, but with family and friends. What incentives can you provide your loyal customers to do so?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13</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lstStyle/>
          <a:p>
            <a:r>
              <a:rPr lang="en-GB" dirty="0"/>
              <a:t>Prioritise and develop plans to achieve your objectives</a:t>
            </a:r>
          </a:p>
          <a:p>
            <a:endParaRPr lang="en-GB" dirty="0"/>
          </a:p>
          <a:p>
            <a:endParaRPr lang="en-GB" dirty="0"/>
          </a:p>
          <a:p>
            <a:endParaRPr lang="en-GB" dirty="0"/>
          </a:p>
        </p:txBody>
      </p:sp>
      <p:pic>
        <p:nvPicPr>
          <p:cNvPr id="8" name="Picture 7">
            <a:extLst>
              <a:ext uri="{FF2B5EF4-FFF2-40B4-BE49-F238E27FC236}">
                <a16:creationId xmlns:a16="http://schemas.microsoft.com/office/drawing/2014/main" id="{9582F321-0430-49A9-B884-E42317B5514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23465" y="1320803"/>
            <a:ext cx="6867525" cy="1698655"/>
          </a:xfrm>
          <a:prstGeom prst="rect">
            <a:avLst/>
          </a:prstGeom>
        </p:spPr>
      </p:pic>
    </p:spTree>
    <p:extLst>
      <p:ext uri="{BB962C8B-B14F-4D97-AF65-F5344CB8AC3E}">
        <p14:creationId xmlns:p14="http://schemas.microsoft.com/office/powerpoint/2010/main" val="4031410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968" y="2056267"/>
            <a:ext cx="8516203" cy="1098697"/>
          </a:xfrm>
        </p:spPr>
        <p:txBody>
          <a:bodyPr/>
          <a:lstStyle/>
          <a:p>
            <a:pPr lvl="0"/>
            <a:r>
              <a:rPr lang="en-GB" sz="3200" b="1" dirty="0">
                <a:solidFill>
                  <a:srgbClr val="FFC000"/>
                </a:solidFill>
              </a:rPr>
              <a:t>2. Different seasons, different markets</a:t>
            </a:r>
            <a:endParaRPr lang="en-GB" sz="3200" dirty="0">
              <a:solidFill>
                <a:srgbClr val="FFC000"/>
              </a:solidFill>
            </a:endParaRPr>
          </a:p>
        </p:txBody>
      </p:sp>
      <p:sp>
        <p:nvSpPr>
          <p:cNvPr id="3" name="Date Placeholder 2"/>
          <p:cNvSpPr>
            <a:spLocks noGrp="1"/>
          </p:cNvSpPr>
          <p:nvPr>
            <p:ph type="dt" sz="half" idx="4294967295"/>
          </p:nvPr>
        </p:nvSpPr>
        <p:spPr>
          <a:xfrm>
            <a:off x="125810" y="6575396"/>
            <a:ext cx="2709697" cy="282607"/>
          </a:xfrm>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14</a:t>
            </a:fld>
            <a:endParaRPr lang="en-US" dirty="0"/>
          </a:p>
        </p:txBody>
      </p:sp>
      <p:pic>
        <p:nvPicPr>
          <p:cNvPr id="19" name="Picture 18">
            <a:extLst>
              <a:ext uri="{FF2B5EF4-FFF2-40B4-BE49-F238E27FC236}">
                <a16:creationId xmlns:a16="http://schemas.microsoft.com/office/drawing/2014/main" id="{2BC5C8C1-EE58-413D-A1ED-186AFBAB25C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200555" y="3561735"/>
            <a:ext cx="5816338" cy="3154963"/>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E234F885-D7B6-47B2-BA87-035FB2C4BC45}"/>
              </a:ext>
            </a:extLst>
          </p:cNvPr>
          <p:cNvPicPr>
            <a:picLocks noChangeAspect="1"/>
          </p:cNvPicPr>
          <p:nvPr/>
        </p:nvPicPr>
        <p:blipFill>
          <a:blip r:embed="rId4"/>
          <a:stretch>
            <a:fillRect/>
          </a:stretch>
        </p:blipFill>
        <p:spPr>
          <a:xfrm>
            <a:off x="125810" y="402660"/>
            <a:ext cx="2468100" cy="806328"/>
          </a:xfrm>
          <a:prstGeom prst="rect">
            <a:avLst/>
          </a:prstGeom>
        </p:spPr>
      </p:pic>
    </p:spTree>
    <p:extLst>
      <p:ext uri="{BB962C8B-B14F-4D97-AF65-F5344CB8AC3E}">
        <p14:creationId xmlns:p14="http://schemas.microsoft.com/office/powerpoint/2010/main" val="13074382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FFC000"/>
                </a:solidFill>
              </a:rPr>
              <a:t>Why do we treat the customers the same? </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a:bodyPr>
          <a:lstStyle/>
          <a:p>
            <a:pPr marL="285750" indent="-285750" algn="just">
              <a:buFont typeface="Arial" panose="020B0604020202020204" pitchFamily="34" charset="0"/>
              <a:buChar char="•"/>
            </a:pPr>
            <a:r>
              <a:rPr lang="en-GB" dirty="0">
                <a:solidFill>
                  <a:schemeClr val="tx1"/>
                </a:solidFill>
              </a:rPr>
              <a:t>High and low season customers are different.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Low season travellers seek leisure and travel experiences for different purposes; they seek different benefits, search suppliers differently and will be satisfied with different types and levels of service.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Invest time in learning about different markets. Understand how to be more inclusive of different groups of customers</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Use the new knowledge you gain to adapt your offer to different types of customer and to balance changes in demand. </a:t>
            </a:r>
          </a:p>
          <a:p>
            <a:pPr algn="just"/>
            <a:endParaRPr lang="en-GB"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15</a:t>
            </a:fld>
            <a:endParaRPr lang="en-US"/>
          </a:p>
        </p:txBody>
      </p:sp>
      <p:pic>
        <p:nvPicPr>
          <p:cNvPr id="11" name="Picture 10">
            <a:extLst>
              <a:ext uri="{FF2B5EF4-FFF2-40B4-BE49-F238E27FC236}">
                <a16:creationId xmlns:a16="http://schemas.microsoft.com/office/drawing/2014/main" id="{A3145865-42E7-40D0-A81E-F203CED5343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3414" y="884645"/>
            <a:ext cx="4098586" cy="5690751"/>
          </a:xfrm>
          <a:prstGeom prst="rect">
            <a:avLst/>
          </a:prstGeom>
        </p:spPr>
      </p:pic>
    </p:spTree>
    <p:extLst>
      <p:ext uri="{BB962C8B-B14F-4D97-AF65-F5344CB8AC3E}">
        <p14:creationId xmlns:p14="http://schemas.microsoft.com/office/powerpoint/2010/main" val="39168114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FFC000"/>
                </a:solidFill>
              </a:rPr>
              <a:t>Why do we treat the customers the same? </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682764"/>
            <a:ext cx="6824913" cy="4525963"/>
          </a:xfrm>
        </p:spPr>
        <p:txBody>
          <a:bodyPr>
            <a:normAutofit fontScale="92500"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Starting from a single product (a themed treasure hunt in a castle), we developed our offer with complementary products (unusual accommodation and an escape game) to generate activity all year round by targeting different audiences.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Creation of treehouses within the </a:t>
            </a:r>
            <a:r>
              <a:rPr lang="en-GB" dirty="0" err="1">
                <a:solidFill>
                  <a:schemeClr val="tx1"/>
                </a:solidFill>
              </a:rPr>
              <a:t>the</a:t>
            </a:r>
            <a:r>
              <a:rPr lang="en-GB" dirty="0">
                <a:solidFill>
                  <a:schemeClr val="tx1"/>
                </a:solidFill>
              </a:rPr>
              <a:t> 9 hectares of parkland belonging to the château to reach young professionals in their 30s as well as the 50-60 year old population. Development of escape games as family and team-building activities.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Use your resources to consider product and market diversification from a complementary perspective: use your expertise, understand your target market and ensure that new products can complement each other, not compete.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16</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progressively diversify our product and markets</a:t>
            </a:r>
          </a:p>
        </p:txBody>
      </p:sp>
      <p:sp>
        <p:nvSpPr>
          <p:cNvPr id="9" name="Rectangle 8">
            <a:extLst>
              <a:ext uri="{FF2B5EF4-FFF2-40B4-BE49-F238E27FC236}">
                <a16:creationId xmlns:a16="http://schemas.microsoft.com/office/drawing/2014/main" id="{31FA0E82-F430-4039-B914-956479B807EE}"/>
              </a:ext>
            </a:extLst>
          </p:cNvPr>
          <p:cNvSpPr/>
          <p:nvPr/>
        </p:nvSpPr>
        <p:spPr>
          <a:xfrm>
            <a:off x="4705351" y="1264241"/>
            <a:ext cx="6999505" cy="923330"/>
          </a:xfrm>
          <a:prstGeom prst="rect">
            <a:avLst/>
          </a:prstGeom>
        </p:spPr>
        <p:txBody>
          <a:bodyPr wrap="square">
            <a:spAutoFit/>
          </a:bodyPr>
          <a:lstStyle/>
          <a:p>
            <a:pPr algn="r"/>
            <a:r>
              <a:rPr lang="en-GB" i="1" dirty="0"/>
              <a:t>Alexandre </a:t>
            </a:r>
            <a:r>
              <a:rPr lang="en-GB" i="1" dirty="0" err="1"/>
              <a:t>Tisné</a:t>
            </a:r>
            <a:r>
              <a:rPr lang="en-GB" i="1" dirty="0"/>
              <a:t>-Versailles is the Marketing and Development Director at the pirate-themed, historic monument of Le Château des </a:t>
            </a:r>
            <a:r>
              <a:rPr lang="en-GB" i="1" dirty="0" err="1"/>
              <a:t>Enigmes</a:t>
            </a:r>
            <a:r>
              <a:rPr lang="en-GB" i="1" dirty="0"/>
              <a:t> (FR)</a:t>
            </a:r>
            <a:endParaRPr lang="en-GB" dirty="0"/>
          </a:p>
          <a:p>
            <a:pPr algn="r"/>
            <a:r>
              <a:rPr lang="en-GB" i="1" dirty="0"/>
              <a:t> </a:t>
            </a:r>
            <a:endParaRPr lang="en-GB" dirty="0"/>
          </a:p>
        </p:txBody>
      </p:sp>
      <p:pic>
        <p:nvPicPr>
          <p:cNvPr id="11" name="Picture 10" descr="A picture containing grass, tree, person, outdoor&#10;&#10;Description automatically generated">
            <a:extLst>
              <a:ext uri="{FF2B5EF4-FFF2-40B4-BE49-F238E27FC236}">
                <a16:creationId xmlns:a16="http://schemas.microsoft.com/office/drawing/2014/main" id="{C49F4535-C6BF-4562-8C1A-420B52FC6E8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84"/>
          <a:stretch/>
        </p:blipFill>
        <p:spPr>
          <a:xfrm>
            <a:off x="0" y="873287"/>
            <a:ext cx="4095751" cy="5723167"/>
          </a:xfrm>
          <a:prstGeom prst="rect">
            <a:avLst/>
          </a:prstGeom>
        </p:spPr>
      </p:pic>
    </p:spTree>
    <p:extLst>
      <p:ext uri="{BB962C8B-B14F-4D97-AF65-F5344CB8AC3E}">
        <p14:creationId xmlns:p14="http://schemas.microsoft.com/office/powerpoint/2010/main" val="2012438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FFC000"/>
                </a:solidFill>
              </a:rPr>
              <a:t>Locals first</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a:bodyPr>
          <a:lstStyle/>
          <a:p>
            <a:pPr marL="285750" indent="-285750" algn="just">
              <a:buFont typeface="Arial" panose="020B0604020202020204" pitchFamily="34" charset="0"/>
              <a:buChar char="•"/>
            </a:pPr>
            <a:r>
              <a:rPr lang="en-GB" dirty="0">
                <a:solidFill>
                  <a:schemeClr val="tx1"/>
                </a:solidFill>
              </a:rPr>
              <a:t>First time customers are more predictable, but also harder to influence. They can be highly price sensitive but also use price as a sign of quality because they cannot judge quality in advance as they have no prior experience. You are likely to pay a commission to attract them.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Selling to local market is quite the opposite: Local customers will recognise quality as they can distinguish between fake and real products. They are more likely to seek variety. Devote your marketing budget to your social media activity.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Word of mouth is crucial. Show your local markets how you have multiple offerings, to show that they can do something different when they come back</a:t>
            </a:r>
          </a:p>
          <a:p>
            <a:pPr algn="just"/>
            <a:endParaRPr lang="en-GB"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17</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lstStyle/>
          <a:p>
            <a:r>
              <a:rPr lang="en-GB" dirty="0"/>
              <a:t>Your key to winter survival is to have a healthy, regular local clientele</a:t>
            </a:r>
          </a:p>
          <a:p>
            <a:endParaRPr lang="en-GB" dirty="0"/>
          </a:p>
        </p:txBody>
      </p:sp>
      <p:pic>
        <p:nvPicPr>
          <p:cNvPr id="10" name="Picture 9">
            <a:extLst>
              <a:ext uri="{FF2B5EF4-FFF2-40B4-BE49-F238E27FC236}">
                <a16:creationId xmlns:a16="http://schemas.microsoft.com/office/drawing/2014/main" id="{0DF98AFD-3DD9-4B7E-BF51-C0048983CE6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3414" y="884645"/>
            <a:ext cx="4098586" cy="5690749"/>
          </a:xfrm>
          <a:prstGeom prst="rect">
            <a:avLst/>
          </a:prstGeom>
        </p:spPr>
      </p:pic>
    </p:spTree>
    <p:extLst>
      <p:ext uri="{BB962C8B-B14F-4D97-AF65-F5344CB8AC3E}">
        <p14:creationId xmlns:p14="http://schemas.microsoft.com/office/powerpoint/2010/main" val="630874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FFC000"/>
                </a:solidFill>
              </a:rPr>
              <a:t>Locals first</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682764"/>
            <a:ext cx="6824913" cy="4525963"/>
          </a:xfrm>
        </p:spPr>
        <p:txBody>
          <a:bodyPr>
            <a:normAutofit fontScale="92500"/>
          </a:bodyPr>
          <a:lstStyle/>
          <a:p>
            <a:pPr marL="285750" indent="-285750" algn="just">
              <a:buFont typeface="Arial" panose="020B0604020202020204" pitchFamily="34" charset="0"/>
              <a:buChar char="•"/>
            </a:pPr>
            <a:endParaRPr lang="en-GB" b="1" dirty="0">
              <a:solidFill>
                <a:schemeClr val="tx1"/>
              </a:solidFill>
            </a:endParaRPr>
          </a:p>
          <a:p>
            <a:pPr marL="285750" indent="-285750">
              <a:buFont typeface="Arial" panose="020B0604020202020204" pitchFamily="34" charset="0"/>
              <a:buChar char="•"/>
            </a:pPr>
            <a:r>
              <a:rPr lang="en-GB" dirty="0">
                <a:solidFill>
                  <a:schemeClr val="tx1"/>
                </a:solidFill>
              </a:rPr>
              <a:t>During the low season, we move from a "tourist" event calendar to a cultural programme for our local communities, as well as making our premises available for community workshops.</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Reorganising the space that is usually set up for large concerts, to instead have smaller reflective workshop areas. Supporting projects for the transmission of traditional, local know-how, such as the rehabilitation of a wicker grove from the planting of willows to the pruning of wicker and the art of basketry.</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It is essential to convince local authorities to reorient political discourse and funding logics away from the promotion of the territory's assets in high season towards an awareness of the value and public utility of a heritage assimilated and carried by its residents.</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18</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change our market priorities in the low season from tourists to locals</a:t>
            </a:r>
          </a:p>
        </p:txBody>
      </p:sp>
      <p:sp>
        <p:nvSpPr>
          <p:cNvPr id="9" name="Rectangle 8">
            <a:extLst>
              <a:ext uri="{FF2B5EF4-FFF2-40B4-BE49-F238E27FC236}">
                <a16:creationId xmlns:a16="http://schemas.microsoft.com/office/drawing/2014/main" id="{31FA0E82-F430-4039-B914-956479B807EE}"/>
              </a:ext>
            </a:extLst>
          </p:cNvPr>
          <p:cNvSpPr/>
          <p:nvPr/>
        </p:nvSpPr>
        <p:spPr>
          <a:xfrm>
            <a:off x="4705351" y="1264241"/>
            <a:ext cx="6999505" cy="369332"/>
          </a:xfrm>
          <a:prstGeom prst="rect">
            <a:avLst/>
          </a:prstGeom>
        </p:spPr>
        <p:txBody>
          <a:bodyPr wrap="square">
            <a:spAutoFit/>
          </a:bodyPr>
          <a:lstStyle/>
          <a:p>
            <a:pPr algn="r"/>
            <a:r>
              <a:rPr lang="en-GB" i="1" dirty="0"/>
              <a:t>Françoise Le </a:t>
            </a:r>
            <a:r>
              <a:rPr lang="en-GB" i="1" dirty="0" err="1"/>
              <a:t>Moine</a:t>
            </a:r>
            <a:r>
              <a:rPr lang="en-GB" i="1" dirty="0"/>
              <a:t> is the Director of the Beauport Abbey (FR) </a:t>
            </a:r>
            <a:endParaRPr lang="en-GB" dirty="0"/>
          </a:p>
        </p:txBody>
      </p:sp>
      <p:pic>
        <p:nvPicPr>
          <p:cNvPr id="14" name="Picture 13" descr="A picture containing grass, outdoor, colorful&#10;&#10;Description automatically generated">
            <a:extLst>
              <a:ext uri="{FF2B5EF4-FFF2-40B4-BE49-F238E27FC236}">
                <a16:creationId xmlns:a16="http://schemas.microsoft.com/office/drawing/2014/main" id="{F24AEDB2-1270-46B7-B54C-C5AA98DBB67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835" y="875000"/>
            <a:ext cx="4095752" cy="5721454"/>
          </a:xfrm>
          <a:prstGeom prst="rect">
            <a:avLst/>
          </a:prstGeom>
        </p:spPr>
      </p:pic>
    </p:spTree>
    <p:extLst>
      <p:ext uri="{BB962C8B-B14F-4D97-AF65-F5344CB8AC3E}">
        <p14:creationId xmlns:p14="http://schemas.microsoft.com/office/powerpoint/2010/main" val="8195222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FFC000"/>
                </a:solidFill>
              </a:rPr>
              <a:t>Encourage repeat visits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85000" lnSpcReduction="10000"/>
          </a:bodyPr>
          <a:lstStyle/>
          <a:p>
            <a:pPr marL="285750" indent="-285750" algn="just">
              <a:buFont typeface="Arial" panose="020B0604020202020204" pitchFamily="34" charset="0"/>
              <a:buChar char="•"/>
            </a:pPr>
            <a:r>
              <a:rPr lang="en-GB" b="1" dirty="0">
                <a:solidFill>
                  <a:schemeClr val="tx1"/>
                </a:solidFill>
              </a:rPr>
              <a:t>Tell customers what to look forward to</a:t>
            </a:r>
            <a:r>
              <a:rPr lang="en-GB" dirty="0">
                <a:solidFill>
                  <a:schemeClr val="tx1"/>
                </a:solidFill>
              </a:rPr>
              <a:t>. On their way out of your venue, tell customers what’s on next week (or next month).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b="1" dirty="0">
                <a:solidFill>
                  <a:schemeClr val="tx1"/>
                </a:solidFill>
              </a:rPr>
              <a:t>Create an annual pass</a:t>
            </a:r>
            <a:r>
              <a:rPr lang="en-GB" dirty="0">
                <a:solidFill>
                  <a:schemeClr val="tx1"/>
                </a:solidFill>
              </a:rPr>
              <a:t>. You can further learn from the techniques used in leisure centres to manage demand: create an autumn to spring membership, a midweek membership, or a 9 to 3pm membership.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b="1" dirty="0">
                <a:solidFill>
                  <a:schemeClr val="tx1"/>
                </a:solidFill>
              </a:rPr>
              <a:t>Create a sense of belonging</a:t>
            </a:r>
            <a:r>
              <a:rPr lang="en-GB" dirty="0">
                <a:solidFill>
                  <a:schemeClr val="tx1"/>
                </a:solidFill>
              </a:rPr>
              <a:t>. Create a club of regular users; give them status and reward their loyalty with new offers.</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b="1" dirty="0">
                <a:solidFill>
                  <a:schemeClr val="tx1"/>
                </a:solidFill>
              </a:rPr>
              <a:t>Run clubs</a:t>
            </a:r>
            <a:r>
              <a:rPr lang="en-GB" dirty="0">
                <a:solidFill>
                  <a:schemeClr val="tx1"/>
                </a:solidFill>
              </a:rPr>
              <a:t>. Work with specific community groups to increase occupancy of your premises.</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b="1" dirty="0">
                <a:solidFill>
                  <a:schemeClr val="tx1"/>
                </a:solidFill>
              </a:rPr>
              <a:t>Discount or upsell.</a:t>
            </a:r>
            <a:r>
              <a:rPr lang="en-GB" dirty="0">
                <a:solidFill>
                  <a:schemeClr val="tx1"/>
                </a:solidFill>
              </a:rPr>
              <a:t> Provide discount vouchers for next purchases that are time-limited. Provide upgrades for visits Monday to Thursday to encourage higher expenditure.</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b="1" dirty="0">
                <a:solidFill>
                  <a:schemeClr val="tx1"/>
                </a:solidFill>
              </a:rPr>
              <a:t>Provide loyalty gifts</a:t>
            </a:r>
            <a:r>
              <a:rPr lang="en-GB" dirty="0">
                <a:solidFill>
                  <a:schemeClr val="tx1"/>
                </a:solidFill>
              </a:rPr>
              <a:t>. Loyal customers or annual members could be given a birthday gift, in the form of one free pass to bring a friend</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19</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lstStyle/>
          <a:p>
            <a:r>
              <a:rPr lang="en-GB" dirty="0"/>
              <a:t>Low season is the time for loyalty</a:t>
            </a:r>
          </a:p>
          <a:p>
            <a:endParaRPr lang="en-GB" dirty="0"/>
          </a:p>
          <a:p>
            <a:endParaRPr lang="en-GB" dirty="0"/>
          </a:p>
          <a:p>
            <a:endParaRPr lang="en-GB" dirty="0"/>
          </a:p>
        </p:txBody>
      </p:sp>
      <p:pic>
        <p:nvPicPr>
          <p:cNvPr id="11" name="Picture 10" descr="A picture containing grass, outdoor, tree, field&#10;&#10;Description automatically generated">
            <a:extLst>
              <a:ext uri="{FF2B5EF4-FFF2-40B4-BE49-F238E27FC236}">
                <a16:creationId xmlns:a16="http://schemas.microsoft.com/office/drawing/2014/main" id="{631D88FE-4849-4C3A-8603-E1104AB6985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3414" y="884645"/>
            <a:ext cx="4098586" cy="5694972"/>
          </a:xfrm>
          <a:prstGeom prst="rect">
            <a:avLst/>
          </a:prstGeom>
        </p:spPr>
      </p:pic>
    </p:spTree>
    <p:extLst>
      <p:ext uri="{BB962C8B-B14F-4D97-AF65-F5344CB8AC3E}">
        <p14:creationId xmlns:p14="http://schemas.microsoft.com/office/powerpoint/2010/main" val="17785925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CBD78-2E28-4094-96BB-D05A9ECD65FD}"/>
              </a:ext>
            </a:extLst>
          </p:cNvPr>
          <p:cNvSpPr>
            <a:spLocks noGrp="1"/>
          </p:cNvSpPr>
          <p:nvPr>
            <p:ph type="title"/>
          </p:nvPr>
        </p:nvSpPr>
        <p:spPr/>
        <p:txBody>
          <a:bodyPr/>
          <a:lstStyle/>
          <a:p>
            <a:r>
              <a:rPr lang="en-GB" dirty="0"/>
              <a:t>Programme</a:t>
            </a:r>
          </a:p>
        </p:txBody>
      </p:sp>
      <p:sp>
        <p:nvSpPr>
          <p:cNvPr id="3" name="Content Placeholder 2">
            <a:extLst>
              <a:ext uri="{FF2B5EF4-FFF2-40B4-BE49-F238E27FC236}">
                <a16:creationId xmlns:a16="http://schemas.microsoft.com/office/drawing/2014/main" id="{F2A555E9-CCC2-4726-85BB-63CA91F20611}"/>
              </a:ext>
            </a:extLst>
          </p:cNvPr>
          <p:cNvSpPr>
            <a:spLocks noGrp="1"/>
          </p:cNvSpPr>
          <p:nvPr>
            <p:ph idx="1"/>
          </p:nvPr>
        </p:nvSpPr>
        <p:spPr>
          <a:xfrm>
            <a:off x="609601" y="1600203"/>
            <a:ext cx="8232741" cy="4525963"/>
          </a:xfrm>
        </p:spPr>
        <p:txBody>
          <a:bodyPr>
            <a:normAutofit/>
          </a:bodyPr>
          <a:lstStyle/>
          <a:p>
            <a:pPr marL="342900" lvl="0" indent="-342900">
              <a:buFont typeface="+mj-lt"/>
              <a:buAutoNum type="arabicPeriod"/>
            </a:pPr>
            <a:endParaRPr lang="en-GB" b="1" dirty="0">
              <a:solidFill>
                <a:schemeClr val="tx1"/>
              </a:solidFill>
            </a:endParaRPr>
          </a:p>
          <a:p>
            <a:pPr marL="342900" lvl="0" indent="-342900">
              <a:buFont typeface="+mj-lt"/>
              <a:buAutoNum type="arabicPeriod"/>
            </a:pPr>
            <a:r>
              <a:rPr lang="en-GB" b="1" dirty="0">
                <a:solidFill>
                  <a:srgbClr val="7030A0"/>
                </a:solidFill>
              </a:rPr>
              <a:t>Products, make way for experiences</a:t>
            </a:r>
            <a:endParaRPr lang="en-GB" dirty="0">
              <a:solidFill>
                <a:srgbClr val="7030A0"/>
              </a:solidFill>
            </a:endParaRPr>
          </a:p>
          <a:p>
            <a:pPr marL="342900" lvl="0" indent="-342900">
              <a:buFont typeface="+mj-lt"/>
              <a:buAutoNum type="arabicPeriod"/>
            </a:pPr>
            <a:endParaRPr lang="en-GB" dirty="0">
              <a:solidFill>
                <a:schemeClr val="tx1"/>
              </a:solidFill>
            </a:endParaRPr>
          </a:p>
          <a:p>
            <a:pPr marL="342900" lvl="0" indent="-342900">
              <a:buFont typeface="+mj-lt"/>
              <a:buAutoNum type="arabicPeriod"/>
            </a:pPr>
            <a:r>
              <a:rPr lang="en-GB" b="1" dirty="0">
                <a:solidFill>
                  <a:srgbClr val="FFC000"/>
                </a:solidFill>
              </a:rPr>
              <a:t>Different seasons, different markets</a:t>
            </a:r>
            <a:endParaRPr lang="en-GB" dirty="0">
              <a:solidFill>
                <a:srgbClr val="FFC000"/>
              </a:solidFill>
            </a:endParaRPr>
          </a:p>
          <a:p>
            <a:pPr marL="342900" lvl="0" indent="-342900">
              <a:buFont typeface="+mj-lt"/>
              <a:buAutoNum type="arabicPeriod"/>
            </a:pPr>
            <a:endParaRPr lang="en-GB" dirty="0">
              <a:solidFill>
                <a:schemeClr val="tx1"/>
              </a:solidFill>
            </a:endParaRPr>
          </a:p>
          <a:p>
            <a:pPr marL="342900" lvl="0" indent="-342900">
              <a:buFont typeface="+mj-lt"/>
              <a:buAutoNum type="arabicPeriod"/>
            </a:pPr>
            <a:r>
              <a:rPr lang="en-GB" b="1" dirty="0">
                <a:solidFill>
                  <a:srgbClr val="92D050"/>
                </a:solidFill>
              </a:rPr>
              <a:t>There’s something special about your place in the low season</a:t>
            </a:r>
            <a:endParaRPr lang="en-GB" dirty="0">
              <a:solidFill>
                <a:srgbClr val="92D050"/>
              </a:solidFill>
            </a:endParaRPr>
          </a:p>
          <a:p>
            <a:pPr marL="342900" lvl="0" indent="-342900">
              <a:buFont typeface="+mj-lt"/>
              <a:buAutoNum type="arabicPeriod"/>
            </a:pPr>
            <a:endParaRPr lang="en-GB" b="1" dirty="0">
              <a:solidFill>
                <a:schemeClr val="tx1"/>
              </a:solidFill>
            </a:endParaRPr>
          </a:p>
          <a:p>
            <a:pPr marL="342900" lvl="0" indent="-342900">
              <a:buFont typeface="+mj-lt"/>
              <a:buAutoNum type="arabicPeriod"/>
            </a:pPr>
            <a:r>
              <a:rPr lang="en-GB" b="1" dirty="0">
                <a:solidFill>
                  <a:schemeClr val="accent2"/>
                </a:solidFill>
              </a:rPr>
              <a:t>Let’s design innovative experiences</a:t>
            </a:r>
            <a:endParaRPr lang="en-GB" dirty="0">
              <a:solidFill>
                <a:schemeClr val="accent2"/>
              </a:solidFill>
            </a:endParaRPr>
          </a:p>
          <a:p>
            <a:pPr marL="342900" lvl="0" indent="-342900">
              <a:buFont typeface="+mj-lt"/>
              <a:buAutoNum type="arabicPeriod"/>
            </a:pPr>
            <a:endParaRPr lang="en-GB" dirty="0">
              <a:solidFill>
                <a:schemeClr val="tx1"/>
              </a:solidFill>
            </a:endParaRPr>
          </a:p>
          <a:p>
            <a:pPr marL="342900" lvl="0" indent="-342900">
              <a:buFont typeface="+mj-lt"/>
              <a:buAutoNum type="arabicPeriod"/>
            </a:pPr>
            <a:r>
              <a:rPr lang="en-GB" b="1" dirty="0">
                <a:solidFill>
                  <a:srgbClr val="0070C0"/>
                </a:solidFill>
              </a:rPr>
              <a:t>Time for marketing and storytelling</a:t>
            </a:r>
            <a:endParaRPr lang="en-GB" dirty="0">
              <a:solidFill>
                <a:srgbClr val="0070C0"/>
              </a:solidFill>
            </a:endParaRPr>
          </a:p>
          <a:p>
            <a:pPr marL="342900" lvl="0" indent="-342900">
              <a:buFont typeface="+mj-lt"/>
              <a:buAutoNum type="arabicPeriod"/>
            </a:pPr>
            <a:endParaRPr lang="en-GB" b="1" dirty="0">
              <a:solidFill>
                <a:schemeClr val="tx1"/>
              </a:solidFill>
            </a:endParaRPr>
          </a:p>
          <a:p>
            <a:pPr marL="342900" lvl="0" indent="-342900">
              <a:buFont typeface="+mj-lt"/>
              <a:buAutoNum type="arabicPeriod"/>
            </a:pPr>
            <a:r>
              <a:rPr lang="en-GB" b="1" dirty="0">
                <a:solidFill>
                  <a:srgbClr val="A7643B"/>
                </a:solidFill>
              </a:rPr>
              <a:t>Be clear what benefits you expect</a:t>
            </a:r>
            <a:endParaRPr lang="en-GB" dirty="0">
              <a:solidFill>
                <a:srgbClr val="A7643B"/>
              </a:solidFill>
            </a:endParaRPr>
          </a:p>
          <a:p>
            <a:pPr marL="285750" lvl="0" indent="-285750">
              <a:buFont typeface="Arial" panose="020B0604020202020204" pitchFamily="34" charset="0"/>
              <a:buChar char="•"/>
            </a:pPr>
            <a:endParaRPr lang="en-GB" dirty="0">
              <a:solidFill>
                <a:schemeClr val="tx1"/>
              </a:solidFill>
            </a:endParaRPr>
          </a:p>
        </p:txBody>
      </p:sp>
      <p:sp>
        <p:nvSpPr>
          <p:cNvPr id="5" name="Slide Number Placeholder 4">
            <a:extLst>
              <a:ext uri="{FF2B5EF4-FFF2-40B4-BE49-F238E27FC236}">
                <a16:creationId xmlns:a16="http://schemas.microsoft.com/office/drawing/2014/main" id="{6F6313DA-A7B8-4374-ACC6-6F9C0C802555}"/>
              </a:ext>
            </a:extLst>
          </p:cNvPr>
          <p:cNvSpPr>
            <a:spLocks noGrp="1"/>
          </p:cNvSpPr>
          <p:nvPr>
            <p:ph type="sldNum" sz="quarter" idx="12"/>
          </p:nvPr>
        </p:nvSpPr>
        <p:spPr/>
        <p:txBody>
          <a:bodyPr/>
          <a:lstStyle/>
          <a:p>
            <a:fld id="{C8625EC3-6C33-CC45-91BB-212F920403D2}" type="slidenum">
              <a:rPr lang="en-US" smtClean="0"/>
              <a:t>2</a:t>
            </a:fld>
            <a:endParaRPr lang="en-US"/>
          </a:p>
        </p:txBody>
      </p:sp>
      <p:sp>
        <p:nvSpPr>
          <p:cNvPr id="6" name="Text Placeholder 5">
            <a:extLst>
              <a:ext uri="{FF2B5EF4-FFF2-40B4-BE49-F238E27FC236}">
                <a16:creationId xmlns:a16="http://schemas.microsoft.com/office/drawing/2014/main" id="{A0765ADF-7168-4786-BCC1-86913E8A7684}"/>
              </a:ext>
            </a:extLst>
          </p:cNvPr>
          <p:cNvSpPr>
            <a:spLocks noGrp="1"/>
          </p:cNvSpPr>
          <p:nvPr>
            <p:ph type="body" sz="quarter" idx="13"/>
          </p:nvPr>
        </p:nvSpPr>
        <p:spPr/>
        <p:txBody>
          <a:bodyPr/>
          <a:lstStyle/>
          <a:p>
            <a:r>
              <a:rPr lang="en-GB" dirty="0"/>
              <a:t>Six key messages</a:t>
            </a:r>
          </a:p>
        </p:txBody>
      </p:sp>
      <p:pic>
        <p:nvPicPr>
          <p:cNvPr id="8" name="Picture 7">
            <a:extLst>
              <a:ext uri="{FF2B5EF4-FFF2-40B4-BE49-F238E27FC236}">
                <a16:creationId xmlns:a16="http://schemas.microsoft.com/office/drawing/2014/main" id="{7187E005-D89A-4634-B2C2-E24CE4564BD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3414" y="876103"/>
            <a:ext cx="4098586" cy="5699293"/>
          </a:xfrm>
          <a:prstGeom prst="rect">
            <a:avLst/>
          </a:prstGeom>
        </p:spPr>
      </p:pic>
    </p:spTree>
    <p:extLst>
      <p:ext uri="{BB962C8B-B14F-4D97-AF65-F5344CB8AC3E}">
        <p14:creationId xmlns:p14="http://schemas.microsoft.com/office/powerpoint/2010/main" val="12723727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FFC000"/>
                </a:solidFill>
              </a:rPr>
              <a:t>Encourage repeat visits</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co-developed a region-wide treasure hunt that invites users to venture into the most unexpected corners of the destination through a geocaching mobile application.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Life-size treasure hunt, for young and old, enhanced with fictional and endearing characters. Strong user community with players setting ambitious targets comparing and sharing badges online and offline, nourishing its own marketing buzz</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It is important to offer only free tours, with no commercial commitments, the clues should always remain in the public domain. Tool to encourage visits to sites or museums, half of users spend at least one night away from home on each tour.</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20</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create a sense of community by gamifying the discovery of local heritage</a:t>
            </a:r>
          </a:p>
        </p:txBody>
      </p:sp>
      <p:sp>
        <p:nvSpPr>
          <p:cNvPr id="9" name="Rectangle 8">
            <a:extLst>
              <a:ext uri="{FF2B5EF4-FFF2-40B4-BE49-F238E27FC236}">
                <a16:creationId xmlns:a16="http://schemas.microsoft.com/office/drawing/2014/main" id="{31FA0E82-F430-4039-B914-956479B807EE}"/>
              </a:ext>
            </a:extLst>
          </p:cNvPr>
          <p:cNvSpPr/>
          <p:nvPr/>
        </p:nvSpPr>
        <p:spPr>
          <a:xfrm>
            <a:off x="4705351" y="1264241"/>
            <a:ext cx="6999505" cy="923330"/>
          </a:xfrm>
          <a:prstGeom prst="rect">
            <a:avLst/>
          </a:prstGeom>
        </p:spPr>
        <p:txBody>
          <a:bodyPr wrap="square">
            <a:spAutoFit/>
          </a:bodyPr>
          <a:lstStyle/>
          <a:p>
            <a:pPr algn="r"/>
            <a:r>
              <a:rPr lang="en-GB" i="1" dirty="0"/>
              <a:t>Laurence </a:t>
            </a:r>
            <a:r>
              <a:rPr lang="en-GB" i="1" dirty="0" err="1"/>
              <a:t>Pourageaud</a:t>
            </a:r>
            <a:r>
              <a:rPr lang="en-GB" i="1" dirty="0"/>
              <a:t> is the Quality and Geocaching Coordinator at Charentes </a:t>
            </a:r>
            <a:r>
              <a:rPr lang="en-GB" i="1" dirty="0" err="1"/>
              <a:t>Tourisme</a:t>
            </a:r>
            <a:r>
              <a:rPr lang="en-GB" i="1" dirty="0"/>
              <a:t> (FR)</a:t>
            </a:r>
            <a:endParaRPr lang="en-GB" dirty="0"/>
          </a:p>
          <a:p>
            <a:pPr algn="r"/>
            <a:r>
              <a:rPr lang="en-GB" i="1" dirty="0"/>
              <a:t> </a:t>
            </a:r>
            <a:endParaRPr lang="en-GB" dirty="0"/>
          </a:p>
        </p:txBody>
      </p:sp>
      <p:pic>
        <p:nvPicPr>
          <p:cNvPr id="11" name="Picture 10">
            <a:extLst>
              <a:ext uri="{FF2B5EF4-FFF2-40B4-BE49-F238E27FC236}">
                <a16:creationId xmlns:a16="http://schemas.microsoft.com/office/drawing/2014/main" id="{47A574B3-91B2-4F8E-A913-8F37318ED91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10800000">
            <a:off x="-1" y="874998"/>
            <a:ext cx="4095751" cy="5700395"/>
          </a:xfrm>
          <a:prstGeom prst="rect">
            <a:avLst/>
          </a:prstGeom>
        </p:spPr>
      </p:pic>
    </p:spTree>
    <p:extLst>
      <p:ext uri="{BB962C8B-B14F-4D97-AF65-F5344CB8AC3E}">
        <p14:creationId xmlns:p14="http://schemas.microsoft.com/office/powerpoint/2010/main" val="2091800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FFC000"/>
                </a:solidFill>
              </a:rPr>
              <a:t>Encourage repeat visits</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Based on the concept of the UK National Trust’s “50 things to do before you are 11¾” challenge, we offer a bundle of 50 nature challenges for families to do together and have fun in nature. This family activity aims to increase loyalty, satisfaction, word of mouth, and reduce seasonality.</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All the activities can be done locally to the resort and completed as a family without requiring staff involvement. Family passport. Prizes for challenges. Challenges designed to be best achieved in the spring (flowers identification) and autumn (angel in autumn leaves).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Identify experiences that have emotional and entertainment value to your customers but that cost little for you to offer, and design them to promote visits during low season.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21</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offer a bundle of activities to promote low season travel</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369332"/>
          </a:xfrm>
          <a:prstGeom prst="rect">
            <a:avLst/>
          </a:prstGeom>
        </p:spPr>
        <p:txBody>
          <a:bodyPr wrap="square">
            <a:spAutoFit/>
          </a:bodyPr>
          <a:lstStyle/>
          <a:p>
            <a:pPr algn="r"/>
            <a:r>
              <a:rPr lang="en-GB" i="1" dirty="0"/>
              <a:t>David </a:t>
            </a:r>
            <a:r>
              <a:rPr lang="en-GB" i="1" dirty="0" err="1"/>
              <a:t>Isern</a:t>
            </a:r>
            <a:r>
              <a:rPr lang="en-GB" i="1" dirty="0"/>
              <a:t> i Casanovas is the General Manager of </a:t>
            </a:r>
            <a:r>
              <a:rPr lang="en-GB" i="1" dirty="0" err="1"/>
              <a:t>Cerdanya</a:t>
            </a:r>
            <a:r>
              <a:rPr lang="en-GB" i="1" dirty="0"/>
              <a:t> Resort (Spain) </a:t>
            </a:r>
            <a:endParaRPr lang="en-GB" dirty="0"/>
          </a:p>
        </p:txBody>
      </p:sp>
      <p:pic>
        <p:nvPicPr>
          <p:cNvPr id="12" name="Picture 11" descr="A picture containing text, person, outdoor&#10;&#10;Description automatically generated">
            <a:extLst>
              <a:ext uri="{FF2B5EF4-FFF2-40B4-BE49-F238E27FC236}">
                <a16:creationId xmlns:a16="http://schemas.microsoft.com/office/drawing/2014/main" id="{422314F7-1587-4E0F-BA1D-0FA7290DB82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74998"/>
            <a:ext cx="4095751" cy="5700401"/>
          </a:xfrm>
          <a:prstGeom prst="rect">
            <a:avLst/>
          </a:prstGeom>
        </p:spPr>
      </p:pic>
    </p:spTree>
    <p:extLst>
      <p:ext uri="{BB962C8B-B14F-4D97-AF65-F5344CB8AC3E}">
        <p14:creationId xmlns:p14="http://schemas.microsoft.com/office/powerpoint/2010/main" val="34052422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FFC000"/>
                </a:solidFill>
              </a:rPr>
              <a:t>Aim for equality, diversity, and inclusion </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a:bodyPr>
          <a:lstStyle/>
          <a:p>
            <a:pPr algn="just"/>
            <a:r>
              <a:rPr lang="en-GB" dirty="0">
                <a:solidFill>
                  <a:schemeClr val="tx1"/>
                </a:solidFill>
              </a:rPr>
              <a:t>Is your business implicitly biased by targeting white, Christian, middle class, heterosexual couples with two children, who will drive and have no disabilities? You may feel uncomfortable with this question and yet the photography you use in your website speaks volumes. </a:t>
            </a:r>
          </a:p>
          <a:p>
            <a:pPr algn="just"/>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Targeting a diverse community is not only the right thing to do, it also gives you excellent business opportunities.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There exists a range of disabilities and most of them are not visible</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Companies that demonstrate disability confidence achieve over 25% higher revenue</a:t>
            </a:r>
          </a:p>
          <a:p>
            <a:pPr marL="285750" indent="-285750" algn="just">
              <a:buFont typeface="Arial" panose="020B0604020202020204" pitchFamily="34" charset="0"/>
              <a:buChar char="•"/>
            </a:pPr>
            <a:endParaRPr lang="en-GB"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22</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lstStyle/>
          <a:p>
            <a:r>
              <a:rPr lang="en-GB" dirty="0"/>
              <a:t>The world is a mosaic: design experiences for every market </a:t>
            </a:r>
          </a:p>
          <a:p>
            <a:endParaRPr lang="en-GB" dirty="0"/>
          </a:p>
          <a:p>
            <a:endParaRPr lang="en-GB" dirty="0"/>
          </a:p>
          <a:p>
            <a:endParaRPr lang="en-GB" dirty="0"/>
          </a:p>
          <a:p>
            <a:endParaRPr lang="en-GB" dirty="0"/>
          </a:p>
        </p:txBody>
      </p:sp>
      <p:pic>
        <p:nvPicPr>
          <p:cNvPr id="9" name="Picture 8" descr="A picture containing outdoor, sky, ground, dirt&#10;&#10;Description automatically generated">
            <a:extLst>
              <a:ext uri="{FF2B5EF4-FFF2-40B4-BE49-F238E27FC236}">
                <a16:creationId xmlns:a16="http://schemas.microsoft.com/office/drawing/2014/main" id="{3FE242ED-F420-445E-B17E-4944DF5F2ED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3414" y="872449"/>
            <a:ext cx="4098586" cy="5716595"/>
          </a:xfrm>
          <a:prstGeom prst="rect">
            <a:avLst/>
          </a:prstGeom>
        </p:spPr>
      </p:pic>
    </p:spTree>
    <p:extLst>
      <p:ext uri="{BB962C8B-B14F-4D97-AF65-F5344CB8AC3E}">
        <p14:creationId xmlns:p14="http://schemas.microsoft.com/office/powerpoint/2010/main" val="1397315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FFC000"/>
                </a:solidFill>
              </a:rPr>
              <a:t>Aim for equality, diversity, and inclusion </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Our cottage offers the highest level of accessible enjoyment and entertainment. Our occupancy rate is over 80%, compared to a regional average of 55% annual occupancy.</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Whole group participation. Kitchen units designed to accommodate wheelchairs. Sympathetic handrails. Accessible bathrooms. Accessible outdoor sauna and jacuzzi. Extra charge for energy and donation to charities.</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Create a sense of “togetherness” for people with and without disabilities. Design experience so that customers feel they can all partake in an effortless way and irrespective of the time of year.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23</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design our facilities to offer inclusive experiences</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Sonja Gregory is the co-owner of The </a:t>
            </a:r>
            <a:r>
              <a:rPr lang="en-GB" i="1" dirty="0" err="1"/>
              <a:t>Hytte</a:t>
            </a:r>
            <a:r>
              <a:rPr lang="en-GB" i="1" dirty="0"/>
              <a:t>, an accessible self-catering cottage in Northumberland (UK)</a:t>
            </a:r>
            <a:endParaRPr lang="en-GB" dirty="0"/>
          </a:p>
        </p:txBody>
      </p:sp>
      <p:pic>
        <p:nvPicPr>
          <p:cNvPr id="8" name="Picture 7">
            <a:extLst>
              <a:ext uri="{FF2B5EF4-FFF2-40B4-BE49-F238E27FC236}">
                <a16:creationId xmlns:a16="http://schemas.microsoft.com/office/drawing/2014/main" id="{F69AE07D-6333-4124-BAC6-D2DB9C2FAB81}"/>
              </a:ext>
            </a:extLst>
          </p:cNvPr>
          <p:cNvPicPr>
            <a:picLocks noChangeAspect="1"/>
          </p:cNvPicPr>
          <p:nvPr/>
        </p:nvPicPr>
        <p:blipFill>
          <a:blip r:embed="rId3"/>
          <a:stretch>
            <a:fillRect/>
          </a:stretch>
        </p:blipFill>
        <p:spPr>
          <a:xfrm>
            <a:off x="-1" y="874997"/>
            <a:ext cx="4095751" cy="2730501"/>
          </a:xfrm>
          <a:prstGeom prst="rect">
            <a:avLst/>
          </a:prstGeom>
        </p:spPr>
      </p:pic>
      <p:pic>
        <p:nvPicPr>
          <p:cNvPr id="13" name="Picture 12">
            <a:extLst>
              <a:ext uri="{FF2B5EF4-FFF2-40B4-BE49-F238E27FC236}">
                <a16:creationId xmlns:a16="http://schemas.microsoft.com/office/drawing/2014/main" id="{28E2A68C-40BC-47AF-B9F0-4642DAE1E53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 y="3605498"/>
            <a:ext cx="4095753" cy="2969897"/>
          </a:xfrm>
          <a:prstGeom prst="rect">
            <a:avLst/>
          </a:prstGeom>
        </p:spPr>
      </p:pic>
    </p:spTree>
    <p:extLst>
      <p:ext uri="{BB962C8B-B14F-4D97-AF65-F5344CB8AC3E}">
        <p14:creationId xmlns:p14="http://schemas.microsoft.com/office/powerpoint/2010/main" val="23433595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FFC000"/>
                </a:solidFill>
              </a:rPr>
              <a:t>Task 2: Identify complementary markets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3070784"/>
            <a:ext cx="11268172" cy="3504611"/>
          </a:xfrm>
        </p:spPr>
        <p:txBody>
          <a:bodyPr>
            <a:normAutofit fontScale="85000" lnSpcReduction="20000"/>
          </a:bodyPr>
          <a:lstStyle/>
          <a:p>
            <a:pPr algn="just"/>
            <a:r>
              <a:rPr lang="en-GB" dirty="0">
                <a:solidFill>
                  <a:schemeClr val="tx1"/>
                </a:solidFill>
              </a:rPr>
              <a:t>Low season visitors tend to be </a:t>
            </a:r>
            <a:r>
              <a:rPr lang="en-GB" b="1" dirty="0">
                <a:solidFill>
                  <a:schemeClr val="tx1"/>
                </a:solidFill>
              </a:rPr>
              <a:t>more local</a:t>
            </a:r>
            <a:r>
              <a:rPr lang="en-GB" dirty="0">
                <a:solidFill>
                  <a:schemeClr val="tx1"/>
                </a:solidFill>
              </a:rPr>
              <a:t>, stay for a </a:t>
            </a:r>
            <a:r>
              <a:rPr lang="en-GB" b="1" dirty="0">
                <a:solidFill>
                  <a:schemeClr val="tx1"/>
                </a:solidFill>
              </a:rPr>
              <a:t>shorter period of time </a:t>
            </a:r>
            <a:r>
              <a:rPr lang="en-GB" dirty="0">
                <a:solidFill>
                  <a:schemeClr val="tx1"/>
                </a:solidFill>
              </a:rPr>
              <a:t>and book late (or just turn up). Likely to be </a:t>
            </a:r>
            <a:r>
              <a:rPr lang="en-GB" b="1" dirty="0">
                <a:solidFill>
                  <a:schemeClr val="tx1"/>
                </a:solidFill>
              </a:rPr>
              <a:t>repeat visitors </a:t>
            </a:r>
            <a:r>
              <a:rPr lang="en-GB" dirty="0">
                <a:solidFill>
                  <a:schemeClr val="tx1"/>
                </a:solidFill>
              </a:rPr>
              <a:t>and </a:t>
            </a:r>
            <a:r>
              <a:rPr lang="en-GB" b="1" dirty="0">
                <a:solidFill>
                  <a:schemeClr val="tx1"/>
                </a:solidFill>
              </a:rPr>
              <a:t>seek variety</a:t>
            </a:r>
            <a:r>
              <a:rPr lang="en-GB" dirty="0">
                <a:solidFill>
                  <a:schemeClr val="tx1"/>
                </a:solidFill>
              </a:rPr>
              <a:t>.</a:t>
            </a:r>
          </a:p>
          <a:p>
            <a:pPr algn="just"/>
            <a:r>
              <a:rPr lang="en-GB" dirty="0">
                <a:solidFill>
                  <a:schemeClr val="tx1"/>
                </a:solidFill>
              </a:rPr>
              <a:t>Working with different markets reduces your </a:t>
            </a:r>
            <a:r>
              <a:rPr lang="en-GB" b="1" dirty="0">
                <a:solidFill>
                  <a:schemeClr val="tx1"/>
                </a:solidFill>
              </a:rPr>
              <a:t>risk of dependency </a:t>
            </a:r>
            <a:r>
              <a:rPr lang="en-GB" dirty="0">
                <a:solidFill>
                  <a:schemeClr val="tx1"/>
                </a:solidFill>
              </a:rPr>
              <a:t>on a single market, which makes your business </a:t>
            </a:r>
            <a:r>
              <a:rPr lang="en-GB" b="1" dirty="0">
                <a:solidFill>
                  <a:schemeClr val="tx1"/>
                </a:solidFill>
              </a:rPr>
              <a:t>more resilient</a:t>
            </a:r>
            <a:r>
              <a:rPr lang="en-GB" dirty="0">
                <a:solidFill>
                  <a:schemeClr val="tx1"/>
                </a:solidFill>
              </a:rPr>
              <a:t>. </a:t>
            </a:r>
          </a:p>
          <a:p>
            <a:pPr algn="just"/>
            <a:endParaRPr lang="en-GB" dirty="0">
              <a:solidFill>
                <a:schemeClr val="tx1"/>
              </a:solidFill>
            </a:endParaRPr>
          </a:p>
          <a:p>
            <a:pPr marL="342900" indent="-342900" algn="just">
              <a:buFont typeface="+mj-lt"/>
              <a:buAutoNum type="arabicPeriod"/>
            </a:pPr>
            <a:r>
              <a:rPr lang="en-GB" b="1" dirty="0">
                <a:solidFill>
                  <a:schemeClr val="tx1"/>
                </a:solidFill>
              </a:rPr>
              <a:t>Prepare a day calendar</a:t>
            </a:r>
            <a:r>
              <a:rPr lang="en-GB" dirty="0">
                <a:solidFill>
                  <a:schemeClr val="tx1"/>
                </a:solidFill>
              </a:rPr>
              <a:t>. Write down which type of customers you expect at each hour and what percentage of your maximum available capacity they represent. Do the same for different days of the week. Do the same for November to March</a:t>
            </a:r>
          </a:p>
          <a:p>
            <a:pPr marL="342900" indent="-342900" algn="just">
              <a:buFont typeface="+mj-lt"/>
              <a:buAutoNum type="arabicPeriod"/>
            </a:pPr>
            <a:r>
              <a:rPr lang="en-GB" b="1" dirty="0">
                <a:solidFill>
                  <a:schemeClr val="tx1"/>
                </a:solidFill>
              </a:rPr>
              <a:t>Colour code </a:t>
            </a:r>
            <a:r>
              <a:rPr lang="en-GB" dirty="0">
                <a:solidFill>
                  <a:schemeClr val="tx1"/>
                </a:solidFill>
              </a:rPr>
              <a:t>the different segments (in your day, week or months) according to the capacity figures: red for under 50%, amber for 50-75% and green for above 75%. </a:t>
            </a:r>
          </a:p>
          <a:p>
            <a:pPr marL="342900" indent="-342900" algn="just">
              <a:buFont typeface="+mj-lt"/>
              <a:buAutoNum type="arabicPeriod"/>
            </a:pPr>
            <a:r>
              <a:rPr lang="en-GB" b="1" dirty="0">
                <a:solidFill>
                  <a:schemeClr val="tx1"/>
                </a:solidFill>
              </a:rPr>
              <a:t>Make a list of the types of customers </a:t>
            </a:r>
            <a:r>
              <a:rPr lang="en-GB" dirty="0">
                <a:solidFill>
                  <a:schemeClr val="tx1"/>
                </a:solidFill>
              </a:rPr>
              <a:t>you get currently and group them in two columns: Group A are those that can change the time and day when they come and Group B are those that cannot.   </a:t>
            </a:r>
          </a:p>
          <a:p>
            <a:pPr marL="1085850" lvl="1" indent="-342900" algn="just">
              <a:buFont typeface="Arial" panose="020B0604020202020204" pitchFamily="34" charset="0"/>
              <a:buChar char="•"/>
            </a:pPr>
            <a:r>
              <a:rPr lang="en-GB" dirty="0">
                <a:solidFill>
                  <a:schemeClr val="tx1"/>
                </a:solidFill>
              </a:rPr>
              <a:t>For Group A: return to our list of tactics to encourage them to return and think how you can use these tactics to change the times at which your customers visit you, away from green (above 75% occupancy) times, towards amber and red times. </a:t>
            </a:r>
          </a:p>
          <a:p>
            <a:pPr marL="1085850" lvl="1" indent="-342900" algn="just">
              <a:buFont typeface="Arial" panose="020B0604020202020204" pitchFamily="34" charset="0"/>
              <a:buChar char="•"/>
            </a:pPr>
            <a:r>
              <a:rPr lang="en-GB" dirty="0">
                <a:solidFill>
                  <a:schemeClr val="tx1"/>
                </a:solidFill>
              </a:rPr>
              <a:t>For Group B: identify actions you can do to increase the number of people at that same time. </a:t>
            </a:r>
          </a:p>
          <a:p>
            <a:pPr marL="1085850" lvl="1" indent="-342900" algn="just">
              <a:buFont typeface="Arial" panose="020B0604020202020204" pitchFamily="34" charset="0"/>
              <a:buChar char="•"/>
            </a:pPr>
            <a:r>
              <a:rPr lang="en-GB" dirty="0">
                <a:solidFill>
                  <a:schemeClr val="tx1"/>
                </a:solidFill>
              </a:rPr>
              <a:t>Brainstorm who might be in a Group C: potential customers that are currently not patronising your business.</a:t>
            </a:r>
          </a:p>
          <a:p>
            <a:pPr marL="342900" indent="-342900" algn="just">
              <a:buFont typeface="+mj-lt"/>
              <a:buAutoNum type="arabicPeriod"/>
            </a:pPr>
            <a:endParaRPr lang="en-GB"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24</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Diversify your markets and learn how to respond to their different needs</a:t>
            </a:r>
          </a:p>
          <a:p>
            <a:endParaRPr lang="en-GB" dirty="0"/>
          </a:p>
        </p:txBody>
      </p:sp>
      <p:pic>
        <p:nvPicPr>
          <p:cNvPr id="8" name="Picture 7" descr="A person walking on a beach&#10;&#10;Description automatically generated with medium confidence">
            <a:extLst>
              <a:ext uri="{FF2B5EF4-FFF2-40B4-BE49-F238E27FC236}">
                <a16:creationId xmlns:a16="http://schemas.microsoft.com/office/drawing/2014/main" id="{3BCE1C5E-ED00-45F1-9585-6BABD530CC6F}"/>
              </a:ext>
            </a:extLst>
          </p:cNvPr>
          <p:cNvPicPr>
            <a:picLocks noChangeAspect="1"/>
          </p:cNvPicPr>
          <p:nvPr/>
        </p:nvPicPr>
        <p:blipFill rotWithShape="1">
          <a:blip r:embed="rId3"/>
          <a:srcRect t="25442" b="29426"/>
          <a:stretch/>
        </p:blipFill>
        <p:spPr>
          <a:xfrm>
            <a:off x="3374794" y="1420811"/>
            <a:ext cx="5147035" cy="1548632"/>
          </a:xfrm>
          <a:prstGeom prst="rect">
            <a:avLst/>
          </a:prstGeom>
        </p:spPr>
      </p:pic>
    </p:spTree>
    <p:extLst>
      <p:ext uri="{BB962C8B-B14F-4D97-AF65-F5344CB8AC3E}">
        <p14:creationId xmlns:p14="http://schemas.microsoft.com/office/powerpoint/2010/main" val="1365490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968" y="2056267"/>
            <a:ext cx="8516203" cy="1098697"/>
          </a:xfrm>
        </p:spPr>
        <p:txBody>
          <a:bodyPr/>
          <a:lstStyle/>
          <a:p>
            <a:pPr lvl="0"/>
            <a:r>
              <a:rPr lang="en-GB" sz="3200" b="1" dirty="0">
                <a:solidFill>
                  <a:srgbClr val="92D050"/>
                </a:solidFill>
              </a:rPr>
              <a:t>3. There’s something special about your place in the low season</a:t>
            </a:r>
            <a:endParaRPr lang="en-GB" sz="3200" dirty="0">
              <a:solidFill>
                <a:srgbClr val="92D050"/>
              </a:solidFill>
            </a:endParaRPr>
          </a:p>
        </p:txBody>
      </p:sp>
      <p:sp>
        <p:nvSpPr>
          <p:cNvPr id="3" name="Date Placeholder 2"/>
          <p:cNvSpPr>
            <a:spLocks noGrp="1"/>
          </p:cNvSpPr>
          <p:nvPr>
            <p:ph type="dt" sz="half" idx="4294967295"/>
          </p:nvPr>
        </p:nvSpPr>
        <p:spPr>
          <a:xfrm>
            <a:off x="125810" y="6575396"/>
            <a:ext cx="2709697" cy="282607"/>
          </a:xfrm>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25</a:t>
            </a:fld>
            <a:endParaRPr lang="en-US" dirty="0"/>
          </a:p>
        </p:txBody>
      </p:sp>
      <p:pic>
        <p:nvPicPr>
          <p:cNvPr id="13" name="Picture 12">
            <a:extLst>
              <a:ext uri="{FF2B5EF4-FFF2-40B4-BE49-F238E27FC236}">
                <a16:creationId xmlns:a16="http://schemas.microsoft.com/office/drawing/2014/main" id="{6AAA7DC6-C8D0-495F-A1AA-3207C4335F8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87831" y="3561735"/>
            <a:ext cx="5816338" cy="3154963"/>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E903DCEC-3BC7-4F67-A3C9-B174094D2165}"/>
              </a:ext>
            </a:extLst>
          </p:cNvPr>
          <p:cNvPicPr>
            <a:picLocks noChangeAspect="1"/>
          </p:cNvPicPr>
          <p:nvPr/>
        </p:nvPicPr>
        <p:blipFill>
          <a:blip r:embed="rId4"/>
          <a:stretch>
            <a:fillRect/>
          </a:stretch>
        </p:blipFill>
        <p:spPr>
          <a:xfrm>
            <a:off x="125810" y="402660"/>
            <a:ext cx="2468100" cy="806328"/>
          </a:xfrm>
          <a:prstGeom prst="rect">
            <a:avLst/>
          </a:prstGeom>
        </p:spPr>
      </p:pic>
    </p:spTree>
    <p:extLst>
      <p:ext uri="{BB962C8B-B14F-4D97-AF65-F5344CB8AC3E}">
        <p14:creationId xmlns:p14="http://schemas.microsoft.com/office/powerpoint/2010/main" val="1817908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92D050"/>
                </a:solidFill>
              </a:rPr>
              <a:t>What are your seasonal assets?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lnSpcReduction="10000"/>
          </a:bodyPr>
          <a:lstStyle/>
          <a:p>
            <a:pPr lvl="0" algn="just"/>
            <a:r>
              <a:rPr lang="en-GB" sz="1400" b="1" dirty="0">
                <a:solidFill>
                  <a:schemeClr val="tx1"/>
                </a:solidFill>
              </a:rPr>
              <a:t>Natural environment.</a:t>
            </a:r>
            <a:r>
              <a:rPr lang="en-GB" sz="1400" dirty="0">
                <a:solidFill>
                  <a:schemeClr val="tx1"/>
                </a:solidFill>
              </a:rPr>
              <a:t> Use the uniqueness of each season. </a:t>
            </a:r>
            <a:r>
              <a:rPr lang="en-GB" sz="1400" b="1" dirty="0">
                <a:solidFill>
                  <a:schemeClr val="tx1"/>
                </a:solidFill>
              </a:rPr>
              <a:t>Colours, smells and sounds</a:t>
            </a:r>
            <a:r>
              <a:rPr lang="en-GB" sz="1400" dirty="0">
                <a:solidFill>
                  <a:schemeClr val="tx1"/>
                </a:solidFill>
              </a:rPr>
              <a:t>: The sound of the wind in the branches, the moving trees mirrored on the water, the smell of wet earth… Specific migratory birds or animals, or flowers that cannot be found in summer.  </a:t>
            </a:r>
          </a:p>
          <a:p>
            <a:pPr algn="just"/>
            <a:endParaRPr lang="en-GB" sz="1400" dirty="0">
              <a:solidFill>
                <a:schemeClr val="tx1"/>
              </a:solidFill>
            </a:endParaRPr>
          </a:p>
          <a:p>
            <a:pPr lvl="0" algn="just"/>
            <a:r>
              <a:rPr lang="en-GB" sz="1400" b="1" dirty="0">
                <a:solidFill>
                  <a:schemeClr val="tx1"/>
                </a:solidFill>
              </a:rPr>
              <a:t>Emotions.</a:t>
            </a:r>
            <a:r>
              <a:rPr lang="en-GB" sz="1400" dirty="0">
                <a:solidFill>
                  <a:schemeClr val="tx1"/>
                </a:solidFill>
              </a:rPr>
              <a:t> Show the link to your customers: braving the rain or the tumultuous sea becomes an </a:t>
            </a:r>
            <a:r>
              <a:rPr lang="en-GB" sz="1400" b="1" dirty="0">
                <a:solidFill>
                  <a:schemeClr val="tx1"/>
                </a:solidFill>
              </a:rPr>
              <a:t>adventure</a:t>
            </a:r>
            <a:r>
              <a:rPr lang="en-GB" sz="1400" dirty="0">
                <a:solidFill>
                  <a:schemeClr val="tx1"/>
                </a:solidFill>
              </a:rPr>
              <a:t>, the outdoor </a:t>
            </a:r>
            <a:r>
              <a:rPr lang="en-GB" sz="1400" b="1" dirty="0">
                <a:solidFill>
                  <a:schemeClr val="tx1"/>
                </a:solidFill>
              </a:rPr>
              <a:t>coolness</a:t>
            </a:r>
            <a:r>
              <a:rPr lang="en-GB" sz="1400" dirty="0">
                <a:solidFill>
                  <a:schemeClr val="tx1"/>
                </a:solidFill>
              </a:rPr>
              <a:t> reinforces the </a:t>
            </a:r>
            <a:r>
              <a:rPr lang="en-GB" sz="1400" b="1" dirty="0">
                <a:solidFill>
                  <a:schemeClr val="tx1"/>
                </a:solidFill>
              </a:rPr>
              <a:t>sensation of cosiness </a:t>
            </a:r>
            <a:r>
              <a:rPr lang="en-GB" sz="1400" dirty="0">
                <a:solidFill>
                  <a:schemeClr val="tx1"/>
                </a:solidFill>
              </a:rPr>
              <a:t>and </a:t>
            </a:r>
            <a:r>
              <a:rPr lang="en-GB" sz="1400" b="1" dirty="0">
                <a:solidFill>
                  <a:schemeClr val="tx1"/>
                </a:solidFill>
              </a:rPr>
              <a:t>serenity</a:t>
            </a:r>
            <a:r>
              <a:rPr lang="en-GB" sz="1400" dirty="0">
                <a:solidFill>
                  <a:schemeClr val="tx1"/>
                </a:solidFill>
              </a:rPr>
              <a:t> when cuddled up by the fireplace with a hot mug of tea.</a:t>
            </a:r>
          </a:p>
          <a:p>
            <a:pPr lvl="0" algn="just"/>
            <a:endParaRPr lang="en-GB" sz="1400" dirty="0">
              <a:solidFill>
                <a:schemeClr val="tx1"/>
              </a:solidFill>
            </a:endParaRPr>
          </a:p>
          <a:p>
            <a:pPr lvl="0" algn="just"/>
            <a:r>
              <a:rPr lang="en-GB" sz="1400" b="1" dirty="0">
                <a:solidFill>
                  <a:schemeClr val="tx1"/>
                </a:solidFill>
              </a:rPr>
              <a:t>Access.</a:t>
            </a:r>
            <a:r>
              <a:rPr lang="en-GB" sz="1400" dirty="0">
                <a:solidFill>
                  <a:schemeClr val="tx1"/>
                </a:solidFill>
              </a:rPr>
              <a:t> Offer places usually off-limit during crowded summer seasons. Go behind the scenes of nature conservation with park rangers, visit the restoration area of a museum, walk your dog on the beach.</a:t>
            </a:r>
          </a:p>
          <a:p>
            <a:pPr algn="just"/>
            <a:endParaRPr lang="en-GB" sz="1400" dirty="0">
              <a:solidFill>
                <a:schemeClr val="tx1"/>
              </a:solidFill>
            </a:endParaRPr>
          </a:p>
          <a:p>
            <a:pPr lvl="0" algn="just"/>
            <a:r>
              <a:rPr lang="en-GB" sz="1400" b="1" dirty="0">
                <a:solidFill>
                  <a:schemeClr val="tx1"/>
                </a:solidFill>
              </a:rPr>
              <a:t>Time is different.</a:t>
            </a:r>
            <a:r>
              <a:rPr lang="en-GB" sz="1400" dirty="0">
                <a:solidFill>
                  <a:schemeClr val="tx1"/>
                </a:solidFill>
              </a:rPr>
              <a:t> What can you offer that your visitors can enjoy most when not limited by time? Ex: Access to a great second hand bookshop, a local café with comfy sofas and excellent coffee, or activities such as cooking lunch with a chef</a:t>
            </a:r>
          </a:p>
          <a:p>
            <a:pPr lvl="0" algn="just"/>
            <a:endParaRPr lang="en-GB" sz="1400" dirty="0">
              <a:solidFill>
                <a:schemeClr val="tx1"/>
              </a:solidFill>
            </a:endParaRPr>
          </a:p>
          <a:p>
            <a:pPr lvl="0" algn="just"/>
            <a:r>
              <a:rPr lang="en-GB" sz="1400" b="1" dirty="0">
                <a:solidFill>
                  <a:schemeClr val="tx1"/>
                </a:solidFill>
              </a:rPr>
              <a:t>Specific events.</a:t>
            </a:r>
            <a:r>
              <a:rPr lang="en-GB" sz="1400" dirty="0">
                <a:solidFill>
                  <a:schemeClr val="tx1"/>
                </a:solidFill>
              </a:rPr>
              <a:t> What local events take place in your area? Is there a patron saint associated with a local craft celebrated during those months? A carnival? A food or art festival? But also, are there specific natural phenomenon taking place then?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26</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Think about what you like to do in your area from November to March</a:t>
            </a:r>
          </a:p>
        </p:txBody>
      </p:sp>
      <p:pic>
        <p:nvPicPr>
          <p:cNvPr id="10" name="Picture 9">
            <a:extLst>
              <a:ext uri="{FF2B5EF4-FFF2-40B4-BE49-F238E27FC236}">
                <a16:creationId xmlns:a16="http://schemas.microsoft.com/office/drawing/2014/main" id="{E6BB0141-D0CA-4EB7-AC55-E2B8CE3F723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7" y="884648"/>
            <a:ext cx="4120603" cy="5690748"/>
          </a:xfrm>
          <a:prstGeom prst="rect">
            <a:avLst/>
          </a:prstGeom>
        </p:spPr>
      </p:pic>
    </p:spTree>
    <p:extLst>
      <p:ext uri="{BB962C8B-B14F-4D97-AF65-F5344CB8AC3E}">
        <p14:creationId xmlns:p14="http://schemas.microsoft.com/office/powerpoint/2010/main" val="1918553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92D050"/>
                </a:solidFill>
              </a:rPr>
              <a:t>What are your seasonal assets?</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Capitalise on the wintering of Grey Cranes from November to mid-February to offer a unique experience.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Develop knowledge of this phenomenon among local tourism actors (accommodation and restaurant owners, tourist offices, nature reserves, guides, etc.). Create a charter with nature associations. Work together to preserve the reception conditions of the migratory birds and to promote the birdwatching experience. A premium experience increased return throughout the year.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Regular training of stakeholders, based on scientific and technical research, with constant monitoring of the evolution of the elements of preservation, is the key to real added value in the long term for the local tourism economy.</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27</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sz="1400" dirty="0"/>
              <a:t>We help local stakeholders to develop their skills in a high value-added product in low season</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err="1"/>
              <a:t>Béatrice</a:t>
            </a:r>
            <a:r>
              <a:rPr lang="en-GB" i="1" dirty="0"/>
              <a:t> </a:t>
            </a:r>
            <a:r>
              <a:rPr lang="en-GB" i="1" dirty="0" err="1"/>
              <a:t>Rénaud</a:t>
            </a:r>
            <a:r>
              <a:rPr lang="en-GB" i="1" dirty="0"/>
              <a:t>, Head of the Tourism and Brand Unit, </a:t>
            </a:r>
            <a:r>
              <a:rPr lang="en-GB" i="1" dirty="0" err="1"/>
              <a:t>Landes</a:t>
            </a:r>
            <a:r>
              <a:rPr lang="en-GB" i="1" dirty="0"/>
              <a:t> de </a:t>
            </a:r>
            <a:r>
              <a:rPr lang="en-GB" i="1" dirty="0" err="1"/>
              <a:t>Gascognes</a:t>
            </a:r>
            <a:r>
              <a:rPr lang="en-GB" i="1" dirty="0"/>
              <a:t> Regional Nature Park (FR)</a:t>
            </a:r>
            <a:endParaRPr lang="en-GB" dirty="0"/>
          </a:p>
        </p:txBody>
      </p:sp>
      <p:pic>
        <p:nvPicPr>
          <p:cNvPr id="12" name="Picture 11">
            <a:extLst>
              <a:ext uri="{FF2B5EF4-FFF2-40B4-BE49-F238E27FC236}">
                <a16:creationId xmlns:a16="http://schemas.microsoft.com/office/drawing/2014/main" id="{B2FB5E7C-7C58-4510-A3EF-93A263F8719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62673"/>
          <a:stretch/>
        </p:blipFill>
        <p:spPr>
          <a:xfrm>
            <a:off x="-3" y="874996"/>
            <a:ext cx="4095754" cy="5700399"/>
          </a:xfrm>
          <a:prstGeom prst="rect">
            <a:avLst/>
          </a:prstGeom>
        </p:spPr>
      </p:pic>
      <p:pic>
        <p:nvPicPr>
          <p:cNvPr id="14" name="Picture 13">
            <a:extLst>
              <a:ext uri="{FF2B5EF4-FFF2-40B4-BE49-F238E27FC236}">
                <a16:creationId xmlns:a16="http://schemas.microsoft.com/office/drawing/2014/main" id="{C8C7EBA8-6357-4EAA-8B01-51751D6BA9B4}"/>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 y="874996"/>
            <a:ext cx="4099265" cy="2801458"/>
          </a:xfrm>
          <a:prstGeom prst="rect">
            <a:avLst/>
          </a:prstGeom>
        </p:spPr>
      </p:pic>
    </p:spTree>
    <p:extLst>
      <p:ext uri="{BB962C8B-B14F-4D97-AF65-F5344CB8AC3E}">
        <p14:creationId xmlns:p14="http://schemas.microsoft.com/office/powerpoint/2010/main" val="13639380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92D050"/>
                </a:solidFill>
              </a:rPr>
              <a:t>What are your seasonal assets?</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Organise a "</a:t>
            </a:r>
            <a:r>
              <a:rPr lang="en-GB" dirty="0" err="1">
                <a:solidFill>
                  <a:schemeClr val="tx1"/>
                </a:solidFill>
              </a:rPr>
              <a:t>Sel</a:t>
            </a:r>
            <a:r>
              <a:rPr lang="en-GB" dirty="0">
                <a:solidFill>
                  <a:schemeClr val="tx1"/>
                </a:solidFill>
              </a:rPr>
              <a:t> à Vie" outing for the residents of the island of </a:t>
            </a:r>
            <a:r>
              <a:rPr lang="en-GB" dirty="0" err="1">
                <a:solidFill>
                  <a:schemeClr val="tx1"/>
                </a:solidFill>
              </a:rPr>
              <a:t>Oléron</a:t>
            </a:r>
            <a:r>
              <a:rPr lang="en-GB" dirty="0">
                <a:solidFill>
                  <a:schemeClr val="tx1"/>
                </a:solidFill>
              </a:rPr>
              <a:t> to carry out a participatory inventory of the biodiversity of the site and its salt marshes.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Reach out to passionate individuals and people who wish to be initiated in this kind of knowledge, or who are simply curious to discover their local environment. Anchor our activities in the heart of community life and develop a sense of pride and belonging.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Make it fun via a short-</a:t>
            </a:r>
            <a:r>
              <a:rPr lang="en-GB" dirty="0" err="1">
                <a:solidFill>
                  <a:schemeClr val="tx1"/>
                </a:solidFill>
              </a:rPr>
              <a:t>ish</a:t>
            </a:r>
            <a:r>
              <a:rPr lang="en-GB" dirty="0">
                <a:solidFill>
                  <a:schemeClr val="tx1"/>
                </a:solidFill>
              </a:rPr>
              <a:t> format, led by an expert, with a relaxed time of togetherness afterwards to share experiences. Encourage a diverse group, both in terms of interests and age range, to encourage more dynamic exchanges and a more unique experience.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28</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sz="1400" dirty="0"/>
              <a:t>We involve local communities in the identification, and enhancement, of their local ecosystem</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369332"/>
          </a:xfrm>
          <a:prstGeom prst="rect">
            <a:avLst/>
          </a:prstGeom>
        </p:spPr>
        <p:txBody>
          <a:bodyPr wrap="square">
            <a:spAutoFit/>
          </a:bodyPr>
          <a:lstStyle/>
          <a:p>
            <a:pPr algn="r"/>
            <a:r>
              <a:rPr lang="fr-FR" i="1" dirty="0"/>
              <a:t>Marie Duverger </a:t>
            </a:r>
            <a:r>
              <a:rPr lang="fr-FR" i="1" dirty="0" err="1"/>
              <a:t>is</a:t>
            </a:r>
            <a:r>
              <a:rPr lang="fr-FR" i="1" dirty="0"/>
              <a:t> the Site Manager at Port des Salines (FR)</a:t>
            </a:r>
            <a:endParaRPr lang="en-GB" dirty="0"/>
          </a:p>
        </p:txBody>
      </p:sp>
      <p:pic>
        <p:nvPicPr>
          <p:cNvPr id="14" name="Picture 13">
            <a:extLst>
              <a:ext uri="{FF2B5EF4-FFF2-40B4-BE49-F238E27FC236}">
                <a16:creationId xmlns:a16="http://schemas.microsoft.com/office/drawing/2014/main" id="{C8C7EBA8-6357-4EAA-8B01-51751D6BA9B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 y="874996"/>
            <a:ext cx="4099265" cy="2801458"/>
          </a:xfrm>
          <a:prstGeom prst="rect">
            <a:avLst/>
          </a:prstGeom>
        </p:spPr>
      </p:pic>
      <p:pic>
        <p:nvPicPr>
          <p:cNvPr id="8" name="Picture 7" descr="A picture containing sky, outdoor, boat, docked&#10;&#10;Description automatically generated">
            <a:extLst>
              <a:ext uri="{FF2B5EF4-FFF2-40B4-BE49-F238E27FC236}">
                <a16:creationId xmlns:a16="http://schemas.microsoft.com/office/drawing/2014/main" id="{8FC26C9B-8979-4B5C-BC65-BB57DF6283E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45"/>
          <a:stretch/>
        </p:blipFill>
        <p:spPr>
          <a:xfrm>
            <a:off x="0" y="874995"/>
            <a:ext cx="4105487" cy="2787835"/>
          </a:xfrm>
          <a:prstGeom prst="rect">
            <a:avLst/>
          </a:prstGeom>
        </p:spPr>
      </p:pic>
      <p:pic>
        <p:nvPicPr>
          <p:cNvPr id="15" name="Picture 14" descr="A picture containing sky, outdoor, grass, person&#10;&#10;Description automatically generated">
            <a:extLst>
              <a:ext uri="{FF2B5EF4-FFF2-40B4-BE49-F238E27FC236}">
                <a16:creationId xmlns:a16="http://schemas.microsoft.com/office/drawing/2014/main" id="{6671C11D-58A4-49E7-A320-77015A24715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733" y="3676454"/>
            <a:ext cx="4095754" cy="2898942"/>
          </a:xfrm>
          <a:prstGeom prst="rect">
            <a:avLst/>
          </a:prstGeom>
        </p:spPr>
      </p:pic>
    </p:spTree>
    <p:extLst>
      <p:ext uri="{BB962C8B-B14F-4D97-AF65-F5344CB8AC3E}">
        <p14:creationId xmlns:p14="http://schemas.microsoft.com/office/powerpoint/2010/main" val="1963397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92D050"/>
                </a:solidFill>
              </a:rPr>
              <a:t>Assess the readiness of what you offer in advance of November to March</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92500"/>
          </a:bodyPr>
          <a:lstStyle/>
          <a:p>
            <a:pPr lvl="0" algn="just"/>
            <a:r>
              <a:rPr lang="en-GB" sz="1600" b="1" dirty="0">
                <a:solidFill>
                  <a:schemeClr val="tx1"/>
                </a:solidFill>
              </a:rPr>
              <a:t>Offer an indoor space.</a:t>
            </a:r>
            <a:r>
              <a:rPr lang="en-GB" sz="1600" dirty="0">
                <a:solidFill>
                  <a:schemeClr val="tx1"/>
                </a:solidFill>
              </a:rPr>
              <a:t> Identify activities that are not weather dependant. If you cannot offer indoor spaces, provide some sheltered places outdoors and use poor weather conditions as a fun/new way to experience things.</a:t>
            </a:r>
          </a:p>
          <a:p>
            <a:pPr algn="just"/>
            <a:r>
              <a:rPr lang="en-GB" sz="1600" dirty="0">
                <a:solidFill>
                  <a:schemeClr val="tx1"/>
                </a:solidFill>
              </a:rPr>
              <a:t> </a:t>
            </a:r>
          </a:p>
          <a:p>
            <a:pPr lvl="0" algn="just"/>
            <a:r>
              <a:rPr lang="en-GB" sz="1600" b="1" dirty="0">
                <a:solidFill>
                  <a:schemeClr val="tx1"/>
                </a:solidFill>
              </a:rPr>
              <a:t>Provide suitable equipment.</a:t>
            </a:r>
            <a:r>
              <a:rPr lang="en-GB" sz="1600" dirty="0">
                <a:solidFill>
                  <a:schemeClr val="tx1"/>
                </a:solidFill>
              </a:rPr>
              <a:t> Anticipate your customers' needs by offering weather-proof equipment. Use these to show your customer care and make customers aware of your added service compared to competitors. </a:t>
            </a:r>
          </a:p>
          <a:p>
            <a:pPr algn="just"/>
            <a:r>
              <a:rPr lang="en-GB" sz="1600" dirty="0">
                <a:solidFill>
                  <a:schemeClr val="tx1"/>
                </a:solidFill>
              </a:rPr>
              <a:t> </a:t>
            </a:r>
          </a:p>
          <a:p>
            <a:pPr lvl="0" algn="just"/>
            <a:r>
              <a:rPr lang="en-GB" sz="1600" b="1" dirty="0">
                <a:solidFill>
                  <a:schemeClr val="tx1"/>
                </a:solidFill>
              </a:rPr>
              <a:t>Guarantee weather-proof access. </a:t>
            </a:r>
            <a:r>
              <a:rPr lang="en-GB" sz="1600" dirty="0">
                <a:solidFill>
                  <a:schemeClr val="tx1"/>
                </a:solidFill>
              </a:rPr>
              <a:t>Ensure that your place remains accessible under any weather conditions, particularly for customers with limited mobility. Whether it is your parking, driveway or the access between different focal points in your grounds, you need to make sure it is safe for visitors to drive/walk/wheelchair around.</a:t>
            </a:r>
          </a:p>
          <a:p>
            <a:pPr algn="just"/>
            <a:r>
              <a:rPr lang="en-GB" sz="1600" dirty="0">
                <a:solidFill>
                  <a:schemeClr val="tx1"/>
                </a:solidFill>
              </a:rPr>
              <a:t> </a:t>
            </a:r>
          </a:p>
          <a:p>
            <a:pPr algn="just"/>
            <a:r>
              <a:rPr lang="en-GB" sz="1600" b="1" dirty="0">
                <a:solidFill>
                  <a:schemeClr val="tx1"/>
                </a:solidFill>
              </a:rPr>
              <a:t>Train your staff accordingly.</a:t>
            </a:r>
            <a:r>
              <a:rPr lang="en-GB" sz="1600" dirty="0">
                <a:solidFill>
                  <a:schemeClr val="tx1"/>
                </a:solidFill>
              </a:rPr>
              <a:t> Build long-lasting relationships with your customers to increase repeat business and loyalty. To do so, make sure your staff knows all there is to know about low season activities, local specialties, traditions and your local environment.</a:t>
            </a:r>
            <a:endParaRPr lang="en-GB" sz="1400"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29</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sz="1500" dirty="0"/>
              <a:t>Make sure you have the right people, infrastructure and equipment in place</a:t>
            </a:r>
          </a:p>
          <a:p>
            <a:endParaRPr lang="en-GB" sz="1500" dirty="0"/>
          </a:p>
          <a:p>
            <a:endParaRPr lang="en-GB" dirty="0"/>
          </a:p>
        </p:txBody>
      </p:sp>
      <p:pic>
        <p:nvPicPr>
          <p:cNvPr id="11" name="Picture 10" descr="A picture containing person, outdoor, yellow, coat&#10;&#10;Description automatically generated">
            <a:extLst>
              <a:ext uri="{FF2B5EF4-FFF2-40B4-BE49-F238E27FC236}">
                <a16:creationId xmlns:a16="http://schemas.microsoft.com/office/drawing/2014/main" id="{346A3B17-2DCA-4689-AEBC-6CB1178F3CF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84648"/>
            <a:ext cx="4120603" cy="5690746"/>
          </a:xfrm>
          <a:prstGeom prst="rect">
            <a:avLst/>
          </a:prstGeom>
        </p:spPr>
      </p:pic>
    </p:spTree>
    <p:extLst>
      <p:ext uri="{BB962C8B-B14F-4D97-AF65-F5344CB8AC3E}">
        <p14:creationId xmlns:p14="http://schemas.microsoft.com/office/powerpoint/2010/main" val="17062206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968" y="2056267"/>
            <a:ext cx="8516203" cy="1098697"/>
          </a:xfrm>
        </p:spPr>
        <p:txBody>
          <a:bodyPr/>
          <a:lstStyle/>
          <a:p>
            <a:pPr lvl="0"/>
            <a:r>
              <a:rPr lang="en-GB" sz="3200" b="1" dirty="0">
                <a:solidFill>
                  <a:srgbClr val="7030A0"/>
                </a:solidFill>
              </a:rPr>
              <a:t>1. Products, make way for experiences</a:t>
            </a:r>
            <a:r>
              <a:rPr lang="en-GB" sz="3200" dirty="0">
                <a:solidFill>
                  <a:srgbClr val="7030A0"/>
                </a:solidFill>
              </a:rPr>
              <a:t> </a:t>
            </a:r>
          </a:p>
        </p:txBody>
      </p:sp>
      <p:sp>
        <p:nvSpPr>
          <p:cNvPr id="3" name="Date Placeholder 2"/>
          <p:cNvSpPr>
            <a:spLocks noGrp="1"/>
          </p:cNvSpPr>
          <p:nvPr>
            <p:ph type="dt" sz="half" idx="4294967295"/>
          </p:nvPr>
        </p:nvSpPr>
        <p:spPr>
          <a:xfrm>
            <a:off x="125810" y="6575396"/>
            <a:ext cx="2709697" cy="282607"/>
          </a:xfrm>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3</a:t>
            </a:fld>
            <a:endParaRPr lang="en-US" dirty="0"/>
          </a:p>
        </p:txBody>
      </p:sp>
      <p:pic>
        <p:nvPicPr>
          <p:cNvPr id="19" name="Picture 18">
            <a:extLst>
              <a:ext uri="{FF2B5EF4-FFF2-40B4-BE49-F238E27FC236}">
                <a16:creationId xmlns:a16="http://schemas.microsoft.com/office/drawing/2014/main" id="{D587D74D-F995-45D2-97B3-5E84A97AC43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87831" y="3561735"/>
            <a:ext cx="5816338" cy="3154963"/>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7EBE04BB-CA1D-4822-8EA2-A5A789B8E5A6}"/>
              </a:ext>
            </a:extLst>
          </p:cNvPr>
          <p:cNvPicPr>
            <a:picLocks noChangeAspect="1"/>
          </p:cNvPicPr>
          <p:nvPr/>
        </p:nvPicPr>
        <p:blipFill>
          <a:blip r:embed="rId4"/>
          <a:stretch>
            <a:fillRect/>
          </a:stretch>
        </p:blipFill>
        <p:spPr>
          <a:xfrm>
            <a:off x="125810" y="402660"/>
            <a:ext cx="2468100" cy="806328"/>
          </a:xfrm>
          <a:prstGeom prst="rect">
            <a:avLst/>
          </a:prstGeom>
        </p:spPr>
      </p:pic>
    </p:spTree>
    <p:extLst>
      <p:ext uri="{BB962C8B-B14F-4D97-AF65-F5344CB8AC3E}">
        <p14:creationId xmlns:p14="http://schemas.microsoft.com/office/powerpoint/2010/main" val="609702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92D050"/>
                </a:solidFill>
              </a:rPr>
              <a:t>Assess the readiness of what you offer in advance of November to March</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upgraded our infrastructure, gardening programme, events, visitor flows and marketing to provide an optimal winter experience.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Website showcases the must-see areas of the garden specific to that month, placing emphasis on the plants that are looking their most beautiful. On site, our receptionists and signage emphasise what is in season. This creates a sense of novelty. In winter, we design dusk and darkness activities and events to extend visiting hours. Expend our appeal beyond traditional gardeners to be more inclusive of younger audiences.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Think about your customers’ needs in winter and how to cater for them, rather than expecting the customer to adapt to fit around you.</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30</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redesign our experiences specifically to meet our customers’ needs in winter</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Andrew Jasper is the Programme Director of RHS </a:t>
            </a:r>
            <a:r>
              <a:rPr lang="en-GB" i="1" dirty="0" err="1"/>
              <a:t>Wisley</a:t>
            </a:r>
            <a:r>
              <a:rPr lang="en-GB" i="1" dirty="0"/>
              <a:t> (UK), a vast garden including a glasshouse with three climatic zones</a:t>
            </a:r>
            <a:endParaRPr lang="en-GB" dirty="0"/>
          </a:p>
        </p:txBody>
      </p:sp>
      <p:pic>
        <p:nvPicPr>
          <p:cNvPr id="13" name="Picture 12" descr="A picture containing person, outdoor, person, suit&#10;&#10;Description automatically generated">
            <a:extLst>
              <a:ext uri="{FF2B5EF4-FFF2-40B4-BE49-F238E27FC236}">
                <a16:creationId xmlns:a16="http://schemas.microsoft.com/office/drawing/2014/main" id="{C4836E52-5150-42DD-B1C1-333B0EBA437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 y="874996"/>
            <a:ext cx="4109001" cy="5700399"/>
          </a:xfrm>
          <a:prstGeom prst="rect">
            <a:avLst/>
          </a:prstGeom>
        </p:spPr>
      </p:pic>
    </p:spTree>
    <p:extLst>
      <p:ext uri="{BB962C8B-B14F-4D97-AF65-F5344CB8AC3E}">
        <p14:creationId xmlns:p14="http://schemas.microsoft.com/office/powerpoint/2010/main" val="20585101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92D050"/>
                </a:solidFill>
              </a:rPr>
              <a:t>Assess the readiness of what you offer in advance of November to March</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fontScale="925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create unique, low season wedding packages that change perceptions of winter weddings.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We tackle the fears behind winter wedding by communicating extensive proof of our preparedness to battle poor weather conditions: snow plough and a heavy-duty heater run by power generated from the farm’s wind turbine. Emphasis features that would not be as successful in a standard summer wedding: the theme of Christmas, the longer winter twilight. Show customers endless possibilities of how magically unique the wedding could be.</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Never underestimate the power of understanding your customers’ fears. This is a gap in the winter events market that is often overlooked, creating a blue ocean of untapped potential.</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31</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tap into the misconceptions of a winter wedding</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Charlotte </a:t>
            </a:r>
            <a:r>
              <a:rPr lang="en-GB" i="1" dirty="0" err="1"/>
              <a:t>Hutchesson</a:t>
            </a:r>
            <a:r>
              <a:rPr lang="en-GB" i="1" dirty="0"/>
              <a:t> is the Office Manager at The Wellbeing Farm, a sustainable events venue located in </a:t>
            </a:r>
            <a:r>
              <a:rPr lang="en-GB" i="1" dirty="0" err="1"/>
              <a:t>Edgworth</a:t>
            </a:r>
            <a:r>
              <a:rPr lang="en-GB" i="1" dirty="0"/>
              <a:t> (UK)</a:t>
            </a:r>
            <a:endParaRPr lang="en-GB" dirty="0"/>
          </a:p>
        </p:txBody>
      </p:sp>
      <p:pic>
        <p:nvPicPr>
          <p:cNvPr id="8" name="Picture 7" descr="A picture containing sky, outdoor, shore&#10;&#10;Description automatically generated">
            <a:extLst>
              <a:ext uri="{FF2B5EF4-FFF2-40B4-BE49-F238E27FC236}">
                <a16:creationId xmlns:a16="http://schemas.microsoft.com/office/drawing/2014/main" id="{F4108994-1933-4016-A128-C89846F695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878941"/>
            <a:ext cx="4105488" cy="2797514"/>
          </a:xfrm>
          <a:prstGeom prst="rect">
            <a:avLst/>
          </a:prstGeom>
        </p:spPr>
      </p:pic>
      <p:pic>
        <p:nvPicPr>
          <p:cNvPr id="11" name="Picture 10">
            <a:extLst>
              <a:ext uri="{FF2B5EF4-FFF2-40B4-BE49-F238E27FC236}">
                <a16:creationId xmlns:a16="http://schemas.microsoft.com/office/drawing/2014/main" id="{50ABE853-B40A-4982-A8D5-20AEF3B9A4D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3676455"/>
            <a:ext cx="4105487" cy="2900238"/>
          </a:xfrm>
          <a:prstGeom prst="rect">
            <a:avLst/>
          </a:prstGeom>
        </p:spPr>
      </p:pic>
    </p:spTree>
    <p:extLst>
      <p:ext uri="{BB962C8B-B14F-4D97-AF65-F5344CB8AC3E}">
        <p14:creationId xmlns:p14="http://schemas.microsoft.com/office/powerpoint/2010/main" val="24471108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92D050"/>
                </a:solidFill>
              </a:rPr>
              <a:t>Collaborate with your local network</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92500" lnSpcReduction="10000"/>
          </a:bodyPr>
          <a:lstStyle/>
          <a:p>
            <a:pPr lvl="0" algn="just"/>
            <a:r>
              <a:rPr lang="en-GB" sz="1600" b="1" dirty="0">
                <a:solidFill>
                  <a:schemeClr val="tx1"/>
                </a:solidFill>
              </a:rPr>
              <a:t>Research your local area. </a:t>
            </a:r>
            <a:r>
              <a:rPr lang="en-GB" sz="1600" dirty="0">
                <a:solidFill>
                  <a:schemeClr val="tx1"/>
                </a:solidFill>
              </a:rPr>
              <a:t>Look for activities or traditional production methods that only take place between November and March. </a:t>
            </a:r>
          </a:p>
          <a:p>
            <a:pPr lvl="0" algn="just"/>
            <a:r>
              <a:rPr lang="en-GB" sz="1600" dirty="0">
                <a:solidFill>
                  <a:schemeClr val="tx1"/>
                </a:solidFill>
              </a:rPr>
              <a:t>Ex: wild mushroom picking, truffe finding, meat drying.</a:t>
            </a:r>
          </a:p>
          <a:p>
            <a:pPr lvl="0" algn="just"/>
            <a:endParaRPr lang="en-GB" sz="1600" dirty="0">
              <a:solidFill>
                <a:schemeClr val="tx1"/>
              </a:solidFill>
            </a:endParaRPr>
          </a:p>
          <a:p>
            <a:pPr lvl="0" algn="just"/>
            <a:r>
              <a:rPr lang="en-GB" sz="1600" b="1" dirty="0">
                <a:solidFill>
                  <a:schemeClr val="tx1"/>
                </a:solidFill>
              </a:rPr>
              <a:t>Identify your local partners.</a:t>
            </a:r>
            <a:r>
              <a:rPr lang="en-GB" sz="1600" dirty="0">
                <a:solidFill>
                  <a:schemeClr val="tx1"/>
                </a:solidFill>
              </a:rPr>
              <a:t> Reach out to local craftsmen, farmers, small producers and people with a unique savoir-faire. Work with them to create unique experiences for your guests and increase the destination’s appeal.</a:t>
            </a:r>
          </a:p>
          <a:p>
            <a:pPr lvl="0" algn="just"/>
            <a:endParaRPr lang="en-GB" sz="1600" dirty="0">
              <a:solidFill>
                <a:schemeClr val="tx1"/>
              </a:solidFill>
            </a:endParaRPr>
          </a:p>
          <a:p>
            <a:pPr lvl="0" algn="just"/>
            <a:r>
              <a:rPr lang="en-GB" sz="1600" b="1" dirty="0">
                <a:solidFill>
                  <a:schemeClr val="tx1"/>
                </a:solidFill>
              </a:rPr>
              <a:t>List things to do.</a:t>
            </a:r>
            <a:r>
              <a:rPr lang="en-GB" sz="1600" dirty="0">
                <a:solidFill>
                  <a:schemeClr val="tx1"/>
                </a:solidFill>
              </a:rPr>
              <a:t> Prepare a list of options of activities for your customers. Make it available on your website to encourage longer bookings and in a well-designed folder in your accommodation, so visitors know what to do during their stay. </a:t>
            </a:r>
          </a:p>
          <a:p>
            <a:pPr lvl="0" algn="just"/>
            <a:endParaRPr lang="en-GB" sz="1600" dirty="0">
              <a:solidFill>
                <a:schemeClr val="tx1"/>
              </a:solidFill>
            </a:endParaRPr>
          </a:p>
          <a:p>
            <a:pPr lvl="0" algn="just"/>
            <a:r>
              <a:rPr lang="en-GB" sz="1600" b="1" dirty="0">
                <a:solidFill>
                  <a:schemeClr val="tx1"/>
                </a:solidFill>
              </a:rPr>
              <a:t>Inspire your guests.</a:t>
            </a:r>
            <a:r>
              <a:rPr lang="en-GB" sz="1600" dirty="0">
                <a:solidFill>
                  <a:schemeClr val="tx1"/>
                </a:solidFill>
              </a:rPr>
              <a:t> Create an environment for your visitors as an invitation to further explore the unknown gems of your area. With a collection of guidebooks about the seasonal local fauna and flora or novels set at that specific time of the year from local authors. Host a photo/art exhibition from local artists depicting the current season’s scenic beauty or local festivities.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32</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Anchor your offer amongst the seasonal specialties of your area</a:t>
            </a:r>
          </a:p>
          <a:p>
            <a:endParaRPr lang="en-GB" dirty="0"/>
          </a:p>
        </p:txBody>
      </p:sp>
      <p:pic>
        <p:nvPicPr>
          <p:cNvPr id="11" name="Picture 10">
            <a:extLst>
              <a:ext uri="{FF2B5EF4-FFF2-40B4-BE49-F238E27FC236}">
                <a16:creationId xmlns:a16="http://schemas.microsoft.com/office/drawing/2014/main" id="{EAD0DA17-805B-4A45-8067-CF2C41534E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7" y="884648"/>
            <a:ext cx="4120602" cy="5690748"/>
          </a:xfrm>
          <a:prstGeom prst="rect">
            <a:avLst/>
          </a:prstGeom>
        </p:spPr>
      </p:pic>
    </p:spTree>
    <p:extLst>
      <p:ext uri="{BB962C8B-B14F-4D97-AF65-F5344CB8AC3E}">
        <p14:creationId xmlns:p14="http://schemas.microsoft.com/office/powerpoint/2010/main" val="6162739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92D050"/>
                </a:solidFill>
              </a:rPr>
              <a:t>Collaborate with your local network</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fontScale="925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offer our guests a range of unique experiences from an introduction to botany, to behind-the-scenes gastronomic discoveries directly with our local producers such as meat-curing or cheese-making. We encourage our visitors to take part in local preservation projects of the local heritage.</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We pass our diverse skills on to our visitors: fine tasting of Corsican honeys, excursions in the forest, discovery of our orchard, visits to local farmers and craftsmen, provision of a botanical explorer's kit for children, sensory games in recycled or upcycled materials in our garden, and much more. </a:t>
            </a:r>
          </a:p>
          <a:p>
            <a:pPr marL="285750" indent="-285750" algn="just">
              <a:buFont typeface="Arial" panose="020B0604020202020204" pitchFamily="34" charset="0"/>
              <a:buChar char="•"/>
            </a:pPr>
            <a:endParaRPr lang="en-GB" dirty="0">
              <a:solidFill>
                <a:srgbClr val="FF0000"/>
              </a:solidFill>
            </a:endParaRPr>
          </a:p>
          <a:p>
            <a:pPr marL="285750" indent="-285750">
              <a:buFont typeface="Arial" panose="020B0604020202020204" pitchFamily="34" charset="0"/>
              <a:buChar char="•"/>
            </a:pPr>
            <a:r>
              <a:rPr lang="en-GB" dirty="0">
                <a:solidFill>
                  <a:schemeClr val="tx1"/>
                </a:solidFill>
              </a:rPr>
              <a:t>Make your accommodation offering secondary to a full immersion experience in your local heritage. These unique experiences are the real reason to generate a </a:t>
            </a:r>
            <a:r>
              <a:rPr lang="en-GB" b="1" dirty="0">
                <a:solidFill>
                  <a:schemeClr val="tx1"/>
                </a:solidFill>
              </a:rPr>
              <a:t>high customer return rate</a:t>
            </a:r>
            <a:r>
              <a:rPr lang="en-GB" dirty="0">
                <a:solidFill>
                  <a:schemeClr val="tx1"/>
                </a:solidFill>
              </a:rPr>
              <a:t>.</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33</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highlight our seasonal resources with a solid sense of place</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369332"/>
          </a:xfrm>
          <a:prstGeom prst="rect">
            <a:avLst/>
          </a:prstGeom>
        </p:spPr>
        <p:txBody>
          <a:bodyPr wrap="square">
            <a:spAutoFit/>
          </a:bodyPr>
          <a:lstStyle/>
          <a:p>
            <a:pPr algn="r"/>
            <a:r>
              <a:rPr lang="en-GB" i="1" dirty="0" err="1"/>
              <a:t>Eliane</a:t>
            </a:r>
            <a:r>
              <a:rPr lang="en-GB" i="1" dirty="0"/>
              <a:t> Grimaldi is the Owner of the holiday cottage A </a:t>
            </a:r>
            <a:r>
              <a:rPr lang="en-GB" i="1" dirty="0" err="1"/>
              <a:t>Malba</a:t>
            </a:r>
            <a:r>
              <a:rPr lang="en-GB" i="1" dirty="0"/>
              <a:t>, in Corsica (FR)</a:t>
            </a:r>
            <a:endParaRPr lang="en-GB" dirty="0"/>
          </a:p>
        </p:txBody>
      </p:sp>
      <p:pic>
        <p:nvPicPr>
          <p:cNvPr id="18" name="Picture 17" descr="A picture containing tree, person, outdoor, people&#10;&#10;Description automatically generated">
            <a:extLst>
              <a:ext uri="{FF2B5EF4-FFF2-40B4-BE49-F238E27FC236}">
                <a16:creationId xmlns:a16="http://schemas.microsoft.com/office/drawing/2014/main" id="{07969F88-BDBF-41F6-9A4A-6066B7409CF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678226"/>
            <a:ext cx="4105486" cy="2897170"/>
          </a:xfrm>
          <a:prstGeom prst="rect">
            <a:avLst/>
          </a:prstGeom>
        </p:spPr>
      </p:pic>
      <p:pic>
        <p:nvPicPr>
          <p:cNvPr id="19" name="Picture 18" descr="A picture containing tree, outdoor, green, plant&#10;&#10;Description automatically generated">
            <a:extLst>
              <a:ext uri="{FF2B5EF4-FFF2-40B4-BE49-F238E27FC236}">
                <a16:creationId xmlns:a16="http://schemas.microsoft.com/office/drawing/2014/main" id="{4C080200-A172-40E8-BEED-207DCE94526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2" y="881913"/>
            <a:ext cx="4105486" cy="2794542"/>
          </a:xfrm>
          <a:prstGeom prst="rect">
            <a:avLst/>
          </a:prstGeom>
        </p:spPr>
      </p:pic>
    </p:spTree>
    <p:extLst>
      <p:ext uri="{BB962C8B-B14F-4D97-AF65-F5344CB8AC3E}">
        <p14:creationId xmlns:p14="http://schemas.microsoft.com/office/powerpoint/2010/main" val="4244518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92D050"/>
                </a:solidFill>
              </a:rPr>
              <a:t>Task 3: Identify low season resources that are valuable to your organisation</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3070784"/>
            <a:ext cx="11268172" cy="3504611"/>
          </a:xfrm>
        </p:spPr>
        <p:txBody>
          <a:bodyPr>
            <a:normAutofit fontScale="92500" lnSpcReduction="10000"/>
          </a:bodyPr>
          <a:lstStyle/>
          <a:p>
            <a:pPr marL="342900" lvl="0" indent="-342900" algn="just">
              <a:buFont typeface="+mj-lt"/>
              <a:buAutoNum type="arabicPeriod"/>
            </a:pPr>
            <a:r>
              <a:rPr lang="en-GB" b="1" dirty="0">
                <a:solidFill>
                  <a:schemeClr val="tx1"/>
                </a:solidFill>
              </a:rPr>
              <a:t>Reflect on your personal interpretation.</a:t>
            </a:r>
            <a:r>
              <a:rPr lang="en-GB" dirty="0">
                <a:solidFill>
                  <a:schemeClr val="tx1"/>
                </a:solidFill>
              </a:rPr>
              <a:t> What does autumn and/or winter mean to you? Translate your thoughts into images. What are the mental images you associate with either late autumn or winter? </a:t>
            </a:r>
          </a:p>
          <a:p>
            <a:pPr marL="342900" lvl="0" indent="-342900" algn="just">
              <a:buFont typeface="+mj-lt"/>
              <a:buAutoNum type="arabicPeriod"/>
            </a:pPr>
            <a:endParaRPr lang="en-GB" dirty="0">
              <a:solidFill>
                <a:schemeClr val="tx1"/>
              </a:solidFill>
            </a:endParaRPr>
          </a:p>
          <a:p>
            <a:pPr marL="342900" lvl="0" indent="-342900" algn="just">
              <a:buFont typeface="+mj-lt"/>
              <a:buAutoNum type="arabicPeriod"/>
            </a:pPr>
            <a:r>
              <a:rPr lang="en-GB" b="1" dirty="0">
                <a:solidFill>
                  <a:schemeClr val="tx1"/>
                </a:solidFill>
              </a:rPr>
              <a:t>Research how these materialise in your area.</a:t>
            </a:r>
            <a:r>
              <a:rPr lang="en-GB" dirty="0">
                <a:solidFill>
                  <a:schemeClr val="tx1"/>
                </a:solidFill>
              </a:rPr>
              <a:t> Identify at least three “events” that only take place between November and March in your area, for each of these three categories:</a:t>
            </a:r>
          </a:p>
          <a:p>
            <a:pPr marL="1085850" lvl="1" indent="-342900" algn="just">
              <a:buFont typeface="Arial" panose="020B0604020202020204" pitchFamily="34" charset="0"/>
              <a:buChar char="•"/>
            </a:pPr>
            <a:r>
              <a:rPr lang="en-GB" dirty="0">
                <a:solidFill>
                  <a:schemeClr val="tx1"/>
                </a:solidFill>
              </a:rPr>
              <a:t>Natural (fauna and flora)</a:t>
            </a:r>
          </a:p>
          <a:p>
            <a:pPr marL="1085850" lvl="1" indent="-342900" algn="just">
              <a:buFont typeface="Arial" panose="020B0604020202020204" pitchFamily="34" charset="0"/>
              <a:buChar char="•"/>
            </a:pPr>
            <a:r>
              <a:rPr lang="en-GB" dirty="0">
                <a:solidFill>
                  <a:schemeClr val="tx1"/>
                </a:solidFill>
              </a:rPr>
              <a:t>Regional specialties (historical heritage, season-specific savoir-faire, gastronomic specialty)</a:t>
            </a:r>
          </a:p>
          <a:p>
            <a:pPr marL="1085850" lvl="1" indent="-342900" algn="just">
              <a:buFont typeface="Arial" panose="020B0604020202020204" pitchFamily="34" charset="0"/>
              <a:buChar char="•"/>
            </a:pPr>
            <a:r>
              <a:rPr lang="en-GB" dirty="0">
                <a:solidFill>
                  <a:schemeClr val="tx1"/>
                </a:solidFill>
              </a:rPr>
              <a:t>Cultural (national/regional/local celebrations, community events, arts, sporting events, entertainment)</a:t>
            </a:r>
          </a:p>
          <a:p>
            <a:pPr marL="342900" indent="-342900" algn="just">
              <a:buFont typeface="+mj-lt"/>
              <a:buAutoNum type="arabicPeriod"/>
            </a:pPr>
            <a:endParaRPr lang="en-GB" dirty="0">
              <a:solidFill>
                <a:schemeClr val="tx1"/>
              </a:solidFill>
            </a:endParaRPr>
          </a:p>
          <a:p>
            <a:pPr marL="342900" lvl="0" indent="-342900" algn="just">
              <a:buFont typeface="+mj-lt"/>
              <a:buAutoNum type="arabicPeriod"/>
            </a:pPr>
            <a:r>
              <a:rPr lang="en-GB" b="1" dirty="0">
                <a:solidFill>
                  <a:schemeClr val="tx1"/>
                </a:solidFill>
              </a:rPr>
              <a:t>Turn negatives into positives</a:t>
            </a:r>
            <a:r>
              <a:rPr lang="en-GB" dirty="0">
                <a:solidFill>
                  <a:schemeClr val="tx1"/>
                </a:solidFill>
              </a:rPr>
              <a:t>. Classify your list of winter thoughts and images into positive and negative. For the positive ones, reflect on how you currently use them in your experience design and marketing practices. For the negative ones, think how you can change your services to either turn these into a strength, or how you can overcome pre-conceived ideas that they are actually negative. </a:t>
            </a:r>
          </a:p>
          <a:p>
            <a:pPr marL="342900" indent="-342900" algn="just">
              <a:buFont typeface="+mj-lt"/>
              <a:buAutoNum type="arabicPeriod"/>
            </a:pPr>
            <a:endParaRPr lang="en-GB"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34</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The importance of giving meaning to seasonality</a:t>
            </a:r>
          </a:p>
          <a:p>
            <a:endParaRPr lang="en-GB" dirty="0"/>
          </a:p>
          <a:p>
            <a:endParaRPr lang="en-GB" dirty="0"/>
          </a:p>
        </p:txBody>
      </p:sp>
      <p:pic>
        <p:nvPicPr>
          <p:cNvPr id="11" name="Picture 10" descr="A picture containing grass, outdoor, nature, standing&#10;&#10;Description automatically generated">
            <a:extLst>
              <a:ext uri="{FF2B5EF4-FFF2-40B4-BE49-F238E27FC236}">
                <a16:creationId xmlns:a16="http://schemas.microsoft.com/office/drawing/2014/main" id="{19D8C828-71DB-49BF-8685-83713D247A8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23465" y="1320804"/>
            <a:ext cx="6867525" cy="1698654"/>
          </a:xfrm>
          <a:prstGeom prst="rect">
            <a:avLst/>
          </a:prstGeom>
        </p:spPr>
      </p:pic>
    </p:spTree>
    <p:extLst>
      <p:ext uri="{BB962C8B-B14F-4D97-AF65-F5344CB8AC3E}">
        <p14:creationId xmlns:p14="http://schemas.microsoft.com/office/powerpoint/2010/main" val="38223912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968" y="2056267"/>
            <a:ext cx="8516203" cy="1098697"/>
          </a:xfrm>
        </p:spPr>
        <p:txBody>
          <a:bodyPr/>
          <a:lstStyle/>
          <a:p>
            <a:pPr lvl="0"/>
            <a:r>
              <a:rPr lang="en-GB" sz="3200" b="1" dirty="0">
                <a:solidFill>
                  <a:schemeClr val="accent2"/>
                </a:solidFill>
              </a:rPr>
              <a:t>4. Let’s design innovative experiences</a:t>
            </a:r>
            <a:endParaRPr lang="en-GB" sz="3200" dirty="0">
              <a:solidFill>
                <a:schemeClr val="accent2"/>
              </a:solidFill>
            </a:endParaRPr>
          </a:p>
        </p:txBody>
      </p:sp>
      <p:sp>
        <p:nvSpPr>
          <p:cNvPr id="3" name="Date Placeholder 2"/>
          <p:cNvSpPr>
            <a:spLocks noGrp="1"/>
          </p:cNvSpPr>
          <p:nvPr>
            <p:ph type="dt" sz="half" idx="4294967295"/>
          </p:nvPr>
        </p:nvSpPr>
        <p:spPr>
          <a:xfrm>
            <a:off x="125810" y="6575396"/>
            <a:ext cx="2709697" cy="282607"/>
          </a:xfrm>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35</a:t>
            </a:fld>
            <a:endParaRPr lang="en-US" dirty="0"/>
          </a:p>
        </p:txBody>
      </p:sp>
      <p:pic>
        <p:nvPicPr>
          <p:cNvPr id="14" name="Picture 13">
            <a:extLst>
              <a:ext uri="{FF2B5EF4-FFF2-40B4-BE49-F238E27FC236}">
                <a16:creationId xmlns:a16="http://schemas.microsoft.com/office/drawing/2014/main" id="{38D3FDEA-3791-4957-8776-B60F235A7E1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87830" y="3561735"/>
            <a:ext cx="5816337" cy="3154963"/>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E8FA0AEE-B131-4175-B338-FACC62BB37BD}"/>
              </a:ext>
            </a:extLst>
          </p:cNvPr>
          <p:cNvPicPr>
            <a:picLocks noChangeAspect="1"/>
          </p:cNvPicPr>
          <p:nvPr/>
        </p:nvPicPr>
        <p:blipFill>
          <a:blip r:embed="rId4"/>
          <a:stretch>
            <a:fillRect/>
          </a:stretch>
        </p:blipFill>
        <p:spPr>
          <a:xfrm>
            <a:off x="125810" y="402660"/>
            <a:ext cx="2468100" cy="806328"/>
          </a:xfrm>
          <a:prstGeom prst="rect">
            <a:avLst/>
          </a:prstGeom>
        </p:spPr>
      </p:pic>
    </p:spTree>
    <p:extLst>
      <p:ext uri="{BB962C8B-B14F-4D97-AF65-F5344CB8AC3E}">
        <p14:creationId xmlns:p14="http://schemas.microsoft.com/office/powerpoint/2010/main" val="15000522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chemeClr val="accent2"/>
                </a:solidFill>
              </a:rPr>
              <a:t>Low season is the time to experiment and learn</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85000" lnSpcReduction="10000"/>
          </a:bodyPr>
          <a:lstStyle/>
          <a:p>
            <a:pPr algn="just"/>
            <a:r>
              <a:rPr lang="en-GB" b="1" dirty="0">
                <a:solidFill>
                  <a:schemeClr val="tx1"/>
                </a:solidFill>
              </a:rPr>
              <a:t>Personalisation</a:t>
            </a:r>
            <a:r>
              <a:rPr lang="en-GB" dirty="0">
                <a:solidFill>
                  <a:schemeClr val="tx1"/>
                </a:solidFill>
              </a:rPr>
              <a:t>. Customers look for products customised to their needs. Personalise low season when you have more time to cater for fewer customers.</a:t>
            </a:r>
          </a:p>
          <a:p>
            <a:pPr algn="just"/>
            <a:endParaRPr lang="en-GB" dirty="0">
              <a:solidFill>
                <a:schemeClr val="tx1"/>
              </a:solidFill>
            </a:endParaRPr>
          </a:p>
          <a:p>
            <a:pPr algn="just"/>
            <a:r>
              <a:rPr lang="en-GB" b="1" dirty="0">
                <a:solidFill>
                  <a:schemeClr val="tx1"/>
                </a:solidFill>
              </a:rPr>
              <a:t>Packaging. </a:t>
            </a:r>
            <a:r>
              <a:rPr lang="en-GB" dirty="0">
                <a:solidFill>
                  <a:schemeClr val="tx1"/>
                </a:solidFill>
              </a:rPr>
              <a:t>Identify all the customer needs (transport, activities, food and beverages, entertainment, interpretation, accommodation, souvenirs…) and select the most relevant for your target markets Only package the elements that add value to the customer.</a:t>
            </a:r>
          </a:p>
          <a:p>
            <a:pPr algn="just"/>
            <a:endParaRPr lang="en-GB" dirty="0">
              <a:solidFill>
                <a:schemeClr val="tx1"/>
              </a:solidFill>
            </a:endParaRPr>
          </a:p>
          <a:p>
            <a:pPr algn="just"/>
            <a:r>
              <a:rPr lang="en-GB" b="1" dirty="0">
                <a:solidFill>
                  <a:schemeClr val="tx1"/>
                </a:solidFill>
              </a:rPr>
              <a:t>Premiumisation</a:t>
            </a:r>
            <a:r>
              <a:rPr lang="en-GB" dirty="0">
                <a:solidFill>
                  <a:schemeClr val="tx1"/>
                </a:solidFill>
              </a:rPr>
              <a:t>. Emphasise the superior quality and exclusivity of your experiences to make your customers feel special. This also allows you to be less price sensitive.</a:t>
            </a:r>
          </a:p>
          <a:p>
            <a:pPr algn="just"/>
            <a:endParaRPr lang="en-GB" dirty="0">
              <a:solidFill>
                <a:schemeClr val="tx1"/>
              </a:solidFill>
            </a:endParaRPr>
          </a:p>
          <a:p>
            <a:pPr algn="just"/>
            <a:r>
              <a:rPr lang="en-GB" b="1" dirty="0">
                <a:solidFill>
                  <a:schemeClr val="tx1"/>
                </a:solidFill>
              </a:rPr>
              <a:t>Gamification</a:t>
            </a:r>
            <a:r>
              <a:rPr lang="en-GB" dirty="0">
                <a:solidFill>
                  <a:schemeClr val="tx1"/>
                </a:solidFill>
              </a:rPr>
              <a:t>. Engage your customers with playful experiences to encourage them to spend more and come back.</a:t>
            </a:r>
          </a:p>
          <a:p>
            <a:pPr algn="just"/>
            <a:endParaRPr lang="en-GB" dirty="0">
              <a:solidFill>
                <a:schemeClr val="tx1"/>
              </a:solidFill>
            </a:endParaRPr>
          </a:p>
          <a:p>
            <a:pPr algn="just"/>
            <a:r>
              <a:rPr lang="en-GB" b="1" dirty="0">
                <a:solidFill>
                  <a:schemeClr val="tx1"/>
                </a:solidFill>
              </a:rPr>
              <a:t>Co-creation</a:t>
            </a:r>
            <a:r>
              <a:rPr lang="en-GB" dirty="0">
                <a:solidFill>
                  <a:schemeClr val="tx1"/>
                </a:solidFill>
              </a:rPr>
              <a:t>. Customers want to be the protagonists of their experiences not spectators. Find a way to involve them further and create opportunities for them to share their experiences with others on-site and online.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36</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Use low demand periods as a chance for product development and market testing</a:t>
            </a:r>
          </a:p>
          <a:p>
            <a:endParaRPr lang="en-GB" dirty="0"/>
          </a:p>
        </p:txBody>
      </p:sp>
      <p:pic>
        <p:nvPicPr>
          <p:cNvPr id="11" name="Picture 10">
            <a:extLst>
              <a:ext uri="{FF2B5EF4-FFF2-40B4-BE49-F238E27FC236}">
                <a16:creationId xmlns:a16="http://schemas.microsoft.com/office/drawing/2014/main" id="{0A504920-C5F5-47CA-A0D6-7A3D7490E4B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99"/>
          <a:stretch/>
        </p:blipFill>
        <p:spPr>
          <a:xfrm>
            <a:off x="8071396" y="884648"/>
            <a:ext cx="4120603" cy="5713507"/>
          </a:xfrm>
          <a:prstGeom prst="rect">
            <a:avLst/>
          </a:prstGeom>
        </p:spPr>
      </p:pic>
    </p:spTree>
    <p:extLst>
      <p:ext uri="{BB962C8B-B14F-4D97-AF65-F5344CB8AC3E}">
        <p14:creationId xmlns:p14="http://schemas.microsoft.com/office/powerpoint/2010/main" val="3750428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chemeClr val="accent2"/>
                </a:solidFill>
              </a:rPr>
              <a:t>Low season is the time to experiment and learn</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designed a “werewolf trail” experience to group and family customers that consists of a moonlit hike with a gastronomic stopover in a traditional “</a:t>
            </a:r>
            <a:r>
              <a:rPr lang="en-GB" dirty="0" err="1">
                <a:solidFill>
                  <a:schemeClr val="tx1"/>
                </a:solidFill>
              </a:rPr>
              <a:t>caselle</a:t>
            </a:r>
            <a:r>
              <a:rPr lang="en-GB" dirty="0">
                <a:solidFill>
                  <a:schemeClr val="tx1"/>
                </a:solidFill>
              </a:rPr>
              <a:t>” (local stone shepherd’s hut).</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We packaged an experience to fit the expectations of our winter target markets (hikers and family groups), mixing up the elements of an accessible hike, local gastronomic delights, a departure time that suits young families and an overall experience no longer than 3 hours with both exciting and relaxed times.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Use the low season to revisit classic routes by offering a different perspective. Make sure you craft your experience towards your winter target market.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37</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offer a different experience in the low season</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369332"/>
          </a:xfrm>
          <a:prstGeom prst="rect">
            <a:avLst/>
          </a:prstGeom>
        </p:spPr>
        <p:txBody>
          <a:bodyPr wrap="square">
            <a:spAutoFit/>
          </a:bodyPr>
          <a:lstStyle/>
          <a:p>
            <a:pPr algn="r"/>
            <a:r>
              <a:rPr lang="en-GB" i="1" dirty="0"/>
              <a:t>Elsa </a:t>
            </a:r>
            <a:r>
              <a:rPr lang="en-GB" i="1" dirty="0" err="1"/>
              <a:t>Déléris</a:t>
            </a:r>
            <a:r>
              <a:rPr lang="en-GB" i="1" dirty="0"/>
              <a:t> is the Owner of the holiday cottage gite de </a:t>
            </a:r>
            <a:r>
              <a:rPr lang="en-GB" i="1" dirty="0" err="1"/>
              <a:t>Poudally</a:t>
            </a:r>
            <a:r>
              <a:rPr lang="en-GB" i="1" dirty="0"/>
              <a:t> (FR)</a:t>
            </a:r>
            <a:endParaRPr lang="en-GB" dirty="0"/>
          </a:p>
        </p:txBody>
      </p:sp>
      <p:pic>
        <p:nvPicPr>
          <p:cNvPr id="16" name="Picture 15">
            <a:extLst>
              <a:ext uri="{FF2B5EF4-FFF2-40B4-BE49-F238E27FC236}">
                <a16:creationId xmlns:a16="http://schemas.microsoft.com/office/drawing/2014/main" id="{8CB14B9C-1CDD-40EF-ABEA-203D2DC8B9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 y="881913"/>
            <a:ext cx="4105488" cy="5692186"/>
          </a:xfrm>
          <a:prstGeom prst="rect">
            <a:avLst/>
          </a:prstGeom>
        </p:spPr>
      </p:pic>
    </p:spTree>
    <p:extLst>
      <p:ext uri="{BB962C8B-B14F-4D97-AF65-F5344CB8AC3E}">
        <p14:creationId xmlns:p14="http://schemas.microsoft.com/office/powerpoint/2010/main" val="3543601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chemeClr val="accent2"/>
                </a:solidFill>
              </a:rPr>
              <a:t>Low season is the time to experiment and learn</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fontScale="92500"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promote winter as the best time of year to star gaze, when you can see the Milky Way on moonless nights with the naked eye.</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We identify five designated Dark Sky Discovery Sites and engage with about 20 tourism businesses as 'Dark Sky Friendly', which means that they proactively plan to reduce light pollution. The AONB runs a Dark Skies Festival week (in February half term) and encourages visitors to stay in the Dark Sky Friendly accommodation.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For situations in which you need a critical mass of activity to create a new product, you need to work in parallel with local supply to raise awareness of the potential available. Launching a new experience in the market requires capturing the attention and imagination of both businesses and customers.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38</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raise awareness of our resources amongst businesses</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Hetty Byrne is the Sustainable Tourism Officer at the Forest of Bowland AONB (UK)</a:t>
            </a:r>
            <a:endParaRPr lang="en-GB" dirty="0"/>
          </a:p>
        </p:txBody>
      </p:sp>
      <p:pic>
        <p:nvPicPr>
          <p:cNvPr id="8" name="Picture 7" descr="A picture containing nature, night sky, dark, light&#10;&#10;Description automatically generated">
            <a:extLst>
              <a:ext uri="{FF2B5EF4-FFF2-40B4-BE49-F238E27FC236}">
                <a16:creationId xmlns:a16="http://schemas.microsoft.com/office/drawing/2014/main" id="{214D57FE-A30D-4F4A-8BF1-63FB196141E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427" y="3617224"/>
            <a:ext cx="4097362" cy="2966301"/>
          </a:xfrm>
          <a:prstGeom prst="rect">
            <a:avLst/>
          </a:prstGeom>
        </p:spPr>
      </p:pic>
      <p:pic>
        <p:nvPicPr>
          <p:cNvPr id="13" name="Picture 12">
            <a:extLst>
              <a:ext uri="{FF2B5EF4-FFF2-40B4-BE49-F238E27FC236}">
                <a16:creationId xmlns:a16="http://schemas.microsoft.com/office/drawing/2014/main" id="{73837705-D5FA-4F8A-B69D-A2D49D49EA2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9427" y="880232"/>
            <a:ext cx="4097362" cy="2736992"/>
          </a:xfrm>
          <a:prstGeom prst="rect">
            <a:avLst/>
          </a:prstGeom>
        </p:spPr>
      </p:pic>
    </p:spTree>
    <p:extLst>
      <p:ext uri="{BB962C8B-B14F-4D97-AF65-F5344CB8AC3E}">
        <p14:creationId xmlns:p14="http://schemas.microsoft.com/office/powerpoint/2010/main" val="9477507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chemeClr val="accent2"/>
                </a:solidFill>
              </a:rPr>
              <a:t>Create economies of scale and new experiences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85000" lnSpcReduction="10000"/>
          </a:bodyPr>
          <a:lstStyle/>
          <a:p>
            <a:pPr algn="just"/>
            <a:r>
              <a:rPr lang="en-GB" b="1" dirty="0">
                <a:solidFill>
                  <a:schemeClr val="tx1"/>
                </a:solidFill>
              </a:rPr>
              <a:t>Find a common need</a:t>
            </a:r>
            <a:r>
              <a:rPr lang="en-GB" dirty="0">
                <a:solidFill>
                  <a:schemeClr val="tx1"/>
                </a:solidFill>
              </a:rPr>
              <a:t> with other businesses in your area. For example, the Christmas season is not exploited to its full potential. If you are a venue or a hotel, your impact on your own is limited despite your best efforts to be creative in your offer. Yet, if different local organisations was to put on an attractive show, the range and scale of your appeal to potential visitors has the potential to be much more effective, with everyone benefitting.</a:t>
            </a:r>
          </a:p>
          <a:p>
            <a:pPr algn="just"/>
            <a:r>
              <a:rPr lang="en-GB" dirty="0">
                <a:solidFill>
                  <a:schemeClr val="tx1"/>
                </a:solidFill>
              </a:rPr>
              <a:t> </a:t>
            </a:r>
          </a:p>
          <a:p>
            <a:pPr algn="just"/>
            <a:r>
              <a:rPr lang="en-GB" b="1" dirty="0">
                <a:solidFill>
                  <a:schemeClr val="tx1"/>
                </a:solidFill>
              </a:rPr>
              <a:t>Coordinate</a:t>
            </a:r>
            <a:r>
              <a:rPr lang="en-GB" dirty="0">
                <a:solidFill>
                  <a:schemeClr val="tx1"/>
                </a:solidFill>
              </a:rPr>
              <a:t> exchanges between stakeholders (or find the right facilitator to do so) to find a common approach and put together a finely tuned communication campaign that offers a range of complementary local experiences to your visitors.</a:t>
            </a:r>
          </a:p>
          <a:p>
            <a:pPr algn="just"/>
            <a:r>
              <a:rPr lang="en-GB" dirty="0">
                <a:solidFill>
                  <a:schemeClr val="tx1"/>
                </a:solidFill>
              </a:rPr>
              <a:t> </a:t>
            </a:r>
          </a:p>
          <a:p>
            <a:pPr algn="just"/>
            <a:r>
              <a:rPr lang="en-GB" b="1" dirty="0">
                <a:solidFill>
                  <a:schemeClr val="tx1"/>
                </a:solidFill>
              </a:rPr>
              <a:t>Share data.</a:t>
            </a:r>
            <a:r>
              <a:rPr lang="en-GB" dirty="0">
                <a:solidFill>
                  <a:schemeClr val="tx1"/>
                </a:solidFill>
              </a:rPr>
              <a:t> Data that might be irrelevant to some may be relevant for others. The more information that you, and other local stakeholders, can gather on consumer behaviours and expectations, the more easily you can form a cohesive and impactful communication campaign and design better experiences for your visitors.</a:t>
            </a:r>
          </a:p>
          <a:p>
            <a:pPr algn="just"/>
            <a:r>
              <a:rPr lang="en-GB" dirty="0">
                <a:solidFill>
                  <a:schemeClr val="tx1"/>
                </a:solidFill>
              </a:rPr>
              <a:t> </a:t>
            </a:r>
          </a:p>
          <a:p>
            <a:pPr algn="just"/>
            <a:r>
              <a:rPr lang="en-GB" b="1" dirty="0">
                <a:solidFill>
                  <a:schemeClr val="tx1"/>
                </a:solidFill>
              </a:rPr>
              <a:t>Join forces</a:t>
            </a:r>
            <a:r>
              <a:rPr lang="en-GB" dirty="0">
                <a:solidFill>
                  <a:schemeClr val="tx1"/>
                </a:solidFill>
              </a:rPr>
              <a:t>. Create new experiences by combining complementary products and services, and share the marketing effort and risk.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39</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Bring in your partners and competitors to maximise your impact and reduce risks</a:t>
            </a:r>
          </a:p>
          <a:p>
            <a:endParaRPr lang="en-GB" dirty="0"/>
          </a:p>
          <a:p>
            <a:endParaRPr lang="en-GB" dirty="0"/>
          </a:p>
        </p:txBody>
      </p:sp>
      <p:pic>
        <p:nvPicPr>
          <p:cNvPr id="10" name="Picture 9" descr="A picture containing person, indoor, window, person&#10;&#10;Description automatically generated">
            <a:extLst>
              <a:ext uri="{FF2B5EF4-FFF2-40B4-BE49-F238E27FC236}">
                <a16:creationId xmlns:a16="http://schemas.microsoft.com/office/drawing/2014/main" id="{B8FDEB2F-1E72-4044-8B18-527D7B6741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84648"/>
            <a:ext cx="4120604" cy="5690747"/>
          </a:xfrm>
          <a:prstGeom prst="rect">
            <a:avLst/>
          </a:prstGeom>
        </p:spPr>
      </p:pic>
    </p:spTree>
    <p:extLst>
      <p:ext uri="{BB962C8B-B14F-4D97-AF65-F5344CB8AC3E}">
        <p14:creationId xmlns:p14="http://schemas.microsoft.com/office/powerpoint/2010/main" val="3161206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6AE9-A704-4274-9292-7BA3D1A0D463}"/>
              </a:ext>
            </a:extLst>
          </p:cNvPr>
          <p:cNvSpPr>
            <a:spLocks noGrp="1"/>
          </p:cNvSpPr>
          <p:nvPr>
            <p:ph type="title"/>
          </p:nvPr>
        </p:nvSpPr>
        <p:spPr/>
        <p:txBody>
          <a:bodyPr>
            <a:normAutofit/>
          </a:bodyPr>
          <a:lstStyle/>
          <a:p>
            <a:r>
              <a:rPr lang="en-GB" dirty="0">
                <a:solidFill>
                  <a:srgbClr val="7030A0"/>
                </a:solidFill>
              </a:rPr>
              <a:t>What is a sustainable tourism experience?</a:t>
            </a:r>
          </a:p>
        </p:txBody>
      </p:sp>
      <p:sp>
        <p:nvSpPr>
          <p:cNvPr id="5" name="Slide Number Placeholder 4">
            <a:extLst>
              <a:ext uri="{FF2B5EF4-FFF2-40B4-BE49-F238E27FC236}">
                <a16:creationId xmlns:a16="http://schemas.microsoft.com/office/drawing/2014/main" id="{1F1557C2-EE12-4D01-A613-9250FBABFFD5}"/>
              </a:ext>
            </a:extLst>
          </p:cNvPr>
          <p:cNvSpPr>
            <a:spLocks noGrp="1"/>
          </p:cNvSpPr>
          <p:nvPr>
            <p:ph type="sldNum" sz="quarter" idx="12"/>
          </p:nvPr>
        </p:nvSpPr>
        <p:spPr/>
        <p:txBody>
          <a:bodyPr/>
          <a:lstStyle/>
          <a:p>
            <a:fld id="{C8625EC3-6C33-CC45-91BB-212F920403D2}" type="slidenum">
              <a:rPr lang="en-US" smtClean="0"/>
              <a:t>4</a:t>
            </a:fld>
            <a:endParaRPr lang="en-US"/>
          </a:p>
        </p:txBody>
      </p:sp>
      <p:sp>
        <p:nvSpPr>
          <p:cNvPr id="6" name="Text Placeholder 5">
            <a:extLst>
              <a:ext uri="{FF2B5EF4-FFF2-40B4-BE49-F238E27FC236}">
                <a16:creationId xmlns:a16="http://schemas.microsoft.com/office/drawing/2014/main" id="{547D498D-8866-4834-BD21-2FBB8DDD3058}"/>
              </a:ext>
            </a:extLst>
          </p:cNvPr>
          <p:cNvSpPr>
            <a:spLocks noGrp="1"/>
          </p:cNvSpPr>
          <p:nvPr>
            <p:ph type="body" sz="quarter" idx="13"/>
          </p:nvPr>
        </p:nvSpPr>
        <p:spPr/>
        <p:txBody>
          <a:bodyPr/>
          <a:lstStyle/>
          <a:p>
            <a:r>
              <a:rPr lang="en-GB" dirty="0"/>
              <a:t>It is active, participatory, authentic, and respectful</a:t>
            </a:r>
          </a:p>
          <a:p>
            <a:endParaRPr lang="en-GB" dirty="0"/>
          </a:p>
        </p:txBody>
      </p:sp>
      <p:pic>
        <p:nvPicPr>
          <p:cNvPr id="7" name="Content Placeholder 7" descr="Text&#10;&#10;Description automatically generated">
            <a:extLst>
              <a:ext uri="{FF2B5EF4-FFF2-40B4-BE49-F238E27FC236}">
                <a16:creationId xmlns:a16="http://schemas.microsoft.com/office/drawing/2014/main" id="{2379C370-AFC8-4955-A909-A069D1D7DAA4}"/>
              </a:ext>
            </a:extLst>
          </p:cNvPr>
          <p:cNvPicPr>
            <a:picLocks noGrp="1" noChangeAspect="1"/>
          </p:cNvPicPr>
          <p:nvPr>
            <p:ph idx="1"/>
          </p:nvPr>
        </p:nvPicPr>
        <p:blipFill>
          <a:blip r:embed="rId2"/>
          <a:stretch>
            <a:fillRect/>
          </a:stretch>
        </p:blipFill>
        <p:spPr>
          <a:xfrm>
            <a:off x="609600" y="1600200"/>
            <a:ext cx="4525963" cy="4525963"/>
          </a:xfrm>
        </p:spPr>
      </p:pic>
      <p:sp>
        <p:nvSpPr>
          <p:cNvPr id="8" name="Rectangle 7">
            <a:extLst>
              <a:ext uri="{FF2B5EF4-FFF2-40B4-BE49-F238E27FC236}">
                <a16:creationId xmlns:a16="http://schemas.microsoft.com/office/drawing/2014/main" id="{FE254938-1E5B-48BD-8248-135EE2490585}"/>
              </a:ext>
            </a:extLst>
          </p:cNvPr>
          <p:cNvSpPr/>
          <p:nvPr/>
        </p:nvSpPr>
        <p:spPr>
          <a:xfrm>
            <a:off x="5876042" y="1684316"/>
            <a:ext cx="6096000" cy="1264642"/>
          </a:xfrm>
          <a:prstGeom prst="rect">
            <a:avLst/>
          </a:prstGeom>
        </p:spPr>
        <p:txBody>
          <a:bodyPr>
            <a:spAutoFit/>
          </a:bodyPr>
          <a:lstStyle/>
          <a:p>
            <a:pPr algn="just">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An experience is a product or a service that triggers </a:t>
            </a:r>
            <a:r>
              <a:rPr lang="en-GB" b="1" dirty="0">
                <a:latin typeface="Calibri" panose="020F0502020204030204" pitchFamily="34" charset="0"/>
                <a:ea typeface="Calibri" panose="020F0502020204030204" pitchFamily="34" charset="0"/>
                <a:cs typeface="Calibri" panose="020F0502020204030204" pitchFamily="34" charset="0"/>
              </a:rPr>
              <a:t>pleasure</a:t>
            </a:r>
            <a:r>
              <a:rPr lang="en-GB" dirty="0">
                <a:latin typeface="Calibri" panose="020F0502020204030204" pitchFamily="34" charset="0"/>
                <a:ea typeface="Calibri" panose="020F0502020204030204" pitchFamily="34" charset="0"/>
                <a:cs typeface="Calibri" panose="020F0502020204030204" pitchFamily="34" charset="0"/>
              </a:rPr>
              <a:t>, or positive </a:t>
            </a:r>
            <a:r>
              <a:rPr lang="en-GB" b="1" dirty="0">
                <a:latin typeface="Calibri" panose="020F0502020204030204" pitchFamily="34" charset="0"/>
                <a:ea typeface="Calibri" panose="020F0502020204030204" pitchFamily="34" charset="0"/>
                <a:cs typeface="Calibri" panose="020F0502020204030204" pitchFamily="34" charset="0"/>
              </a:rPr>
              <a:t>emotions</a:t>
            </a:r>
            <a:r>
              <a:rPr lang="en-GB" dirty="0">
                <a:latin typeface="Calibri" panose="020F0502020204030204" pitchFamily="34" charset="0"/>
                <a:ea typeface="Calibri" panose="020F0502020204030204" pitchFamily="34" charset="0"/>
                <a:cs typeface="Calibri" panose="020F0502020204030204" pitchFamily="34" charset="0"/>
              </a:rPr>
              <a:t> or </a:t>
            </a:r>
            <a:r>
              <a:rPr lang="en-GB" b="1" dirty="0">
                <a:latin typeface="Calibri" panose="020F0502020204030204" pitchFamily="34" charset="0"/>
                <a:ea typeface="Calibri" panose="020F0502020204030204" pitchFamily="34" charset="0"/>
                <a:cs typeface="Calibri" panose="020F0502020204030204" pitchFamily="34" charset="0"/>
              </a:rPr>
              <a:t>senses</a:t>
            </a:r>
            <a:r>
              <a:rPr lang="en-GB" dirty="0">
                <a:latin typeface="Calibri" panose="020F0502020204030204" pitchFamily="34" charset="0"/>
                <a:ea typeface="Calibri" panose="020F0502020204030204" pitchFamily="34" charset="0"/>
                <a:cs typeface="Calibri" panose="020F0502020204030204" pitchFamily="34" charset="0"/>
              </a:rPr>
              <a:t>, enables the acquisition of new manual or intellectual </a:t>
            </a:r>
            <a:r>
              <a:rPr lang="en-GB" b="1" dirty="0">
                <a:latin typeface="Calibri" panose="020F0502020204030204" pitchFamily="34" charset="0"/>
                <a:ea typeface="Calibri" panose="020F0502020204030204" pitchFamily="34" charset="0"/>
                <a:cs typeface="Calibri" panose="020F0502020204030204" pitchFamily="34" charset="0"/>
              </a:rPr>
              <a:t>skills</a:t>
            </a:r>
            <a:r>
              <a:rPr lang="en-GB" dirty="0">
                <a:latin typeface="Calibri" panose="020F0502020204030204" pitchFamily="34" charset="0"/>
                <a:ea typeface="Calibri" panose="020F0502020204030204" pitchFamily="34" charset="0"/>
                <a:cs typeface="Calibri" panose="020F0502020204030204" pitchFamily="34" charset="0"/>
              </a:rPr>
              <a:t> and/or fosters beneficial </a:t>
            </a:r>
            <a:r>
              <a:rPr lang="en-GB" b="1" dirty="0">
                <a:latin typeface="Calibri" panose="020F0502020204030204" pitchFamily="34" charset="0"/>
                <a:ea typeface="Calibri" panose="020F0502020204030204" pitchFamily="34" charset="0"/>
                <a:cs typeface="Calibri" panose="020F0502020204030204" pitchFamily="34" charset="0"/>
              </a:rPr>
              <a:t>interactions</a:t>
            </a:r>
            <a:r>
              <a:rPr lang="en-GB" dirty="0">
                <a:latin typeface="Calibri" panose="020F0502020204030204" pitchFamily="34" charset="0"/>
                <a:ea typeface="Calibri" panose="020F0502020204030204" pitchFamily="34" charset="0"/>
                <a:cs typeface="Calibri" panose="020F0502020204030204" pitchFamily="34" charset="0"/>
              </a:rPr>
              <a:t> with others.</a:t>
            </a:r>
            <a:endParaRPr lang="en-GB" dirty="0">
              <a:latin typeface="Calibri" panose="020F0502020204030204" pitchFamily="34" charset="0"/>
              <a:ea typeface="Calibri" panose="020F050202020403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7E355421-1A9B-4BD1-B819-8E6298892B11}"/>
              </a:ext>
            </a:extLst>
          </p:cNvPr>
          <p:cNvSpPr/>
          <p:nvPr/>
        </p:nvSpPr>
        <p:spPr>
          <a:xfrm>
            <a:off x="5876042" y="4094497"/>
            <a:ext cx="6096000" cy="1857368"/>
          </a:xfrm>
          <a:prstGeom prst="rect">
            <a:avLst/>
          </a:prstGeom>
        </p:spPr>
        <p:txBody>
          <a:bodyPr>
            <a:spAutoFit/>
          </a:bodyPr>
          <a:lstStyle/>
          <a:p>
            <a:pPr algn="just">
              <a:lnSpc>
                <a:spcPct val="107000"/>
              </a:lnSpc>
              <a:spcAft>
                <a:spcPts val="800"/>
              </a:spcAft>
            </a:pPr>
            <a:r>
              <a:rPr lang="en-GB" dirty="0">
                <a:latin typeface="Calibri" panose="020F0502020204030204" pitchFamily="34" charset="0"/>
                <a:ea typeface="Calibri" panose="020F0502020204030204" pitchFamily="34" charset="0"/>
                <a:cs typeface="Calibri" panose="020F0502020204030204" pitchFamily="34" charset="0"/>
              </a:rPr>
              <a:t>A sustainable experience is a genuine and special event that is anchored in daily life, highly </a:t>
            </a:r>
            <a:r>
              <a:rPr lang="en-GB" b="1" dirty="0">
                <a:latin typeface="Calibri" panose="020F0502020204030204" pitchFamily="34" charset="0"/>
                <a:ea typeface="Calibri" panose="020F0502020204030204" pitchFamily="34" charset="0"/>
                <a:cs typeface="Calibri" panose="020F0502020204030204" pitchFamily="34" charset="0"/>
              </a:rPr>
              <a:t>exciting</a:t>
            </a:r>
            <a:r>
              <a:rPr lang="en-GB" dirty="0">
                <a:latin typeface="Calibri" panose="020F0502020204030204" pitchFamily="34" charset="0"/>
                <a:ea typeface="Calibri" panose="020F0502020204030204" pitchFamily="34" charset="0"/>
                <a:cs typeface="Calibri" panose="020F0502020204030204" pitchFamily="34" charset="0"/>
              </a:rPr>
              <a:t> and </a:t>
            </a:r>
            <a:r>
              <a:rPr lang="en-GB" b="1" dirty="0">
                <a:latin typeface="Calibri" panose="020F0502020204030204" pitchFamily="34" charset="0"/>
                <a:ea typeface="Calibri" panose="020F0502020204030204" pitchFamily="34" charset="0"/>
                <a:cs typeface="Calibri" panose="020F0502020204030204" pitchFamily="34" charset="0"/>
              </a:rPr>
              <a:t>participative. It is an experience that </a:t>
            </a:r>
            <a:r>
              <a:rPr lang="en-GB" dirty="0">
                <a:latin typeface="Calibri" panose="020F0502020204030204" pitchFamily="34" charset="0"/>
                <a:ea typeface="Calibri" panose="020F0502020204030204" pitchFamily="34" charset="0"/>
                <a:cs typeface="Calibri" panose="020F0502020204030204" pitchFamily="34" charset="0"/>
              </a:rPr>
              <a:t>respects host communities and their cultural and natural heritage. A sustainable experience targets, first and foremost, people’s wellbeing and then it benefits the environment where it takes place.</a:t>
            </a:r>
            <a:endParaRPr lang="en-GB"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326591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chemeClr val="accent2"/>
                </a:solidFill>
              </a:rPr>
              <a:t>Create economies of scale and new experiences</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have created a platform to promote our coastal destination, bringing together five seaside resorts by initiating "La Mer </a:t>
            </a:r>
            <a:r>
              <a:rPr lang="en-GB" dirty="0" err="1">
                <a:solidFill>
                  <a:schemeClr val="tx1"/>
                </a:solidFill>
              </a:rPr>
              <a:t>en</a:t>
            </a:r>
            <a:r>
              <a:rPr lang="en-GB" dirty="0">
                <a:solidFill>
                  <a:schemeClr val="tx1"/>
                </a:solidFill>
              </a:rPr>
              <a:t> Hiver" campaign.</a:t>
            </a:r>
          </a:p>
          <a:p>
            <a:pPr marL="285750" indent="-285750" algn="just">
              <a:buFont typeface="Arial" panose="020B0604020202020204" pitchFamily="34" charset="0"/>
              <a:buChar char="•"/>
            </a:pPr>
            <a:endParaRPr lang="en-GB" dirty="0">
              <a:solidFill>
                <a:schemeClr val="tx1"/>
              </a:solidFill>
            </a:endParaRPr>
          </a:p>
          <a:p>
            <a:pPr marL="285750" indent="-285750">
              <a:buFont typeface="Arial" panose="020B0604020202020204" pitchFamily="34" charset="0"/>
              <a:buChar char="•"/>
            </a:pPr>
            <a:r>
              <a:rPr lang="en-GB" dirty="0">
                <a:solidFill>
                  <a:schemeClr val="tx1"/>
                </a:solidFill>
              </a:rPr>
              <a:t>We group offers under four key categories: </a:t>
            </a:r>
            <a:r>
              <a:rPr lang="en-GB" i="1" dirty="0">
                <a:solidFill>
                  <a:schemeClr val="tx1"/>
                </a:solidFill>
              </a:rPr>
              <a:t>Thrills</a:t>
            </a:r>
            <a:r>
              <a:rPr lang="en-GB" dirty="0">
                <a:solidFill>
                  <a:schemeClr val="tx1"/>
                </a:solidFill>
              </a:rPr>
              <a:t> (outdoor sports), </a:t>
            </a:r>
            <a:r>
              <a:rPr lang="en-GB" i="1" dirty="0">
                <a:solidFill>
                  <a:schemeClr val="tx1"/>
                </a:solidFill>
              </a:rPr>
              <a:t>Wellbeing</a:t>
            </a:r>
            <a:r>
              <a:rPr lang="en-GB" dirty="0">
                <a:solidFill>
                  <a:schemeClr val="tx1"/>
                </a:solidFill>
              </a:rPr>
              <a:t>, </a:t>
            </a:r>
            <a:r>
              <a:rPr lang="en-GB" i="1" dirty="0">
                <a:solidFill>
                  <a:schemeClr val="tx1"/>
                </a:solidFill>
              </a:rPr>
              <a:t>Nature, </a:t>
            </a:r>
            <a:r>
              <a:rPr lang="en-GB" dirty="0">
                <a:solidFill>
                  <a:schemeClr val="tx1"/>
                </a:solidFill>
              </a:rPr>
              <a:t>and </a:t>
            </a:r>
            <a:r>
              <a:rPr lang="en-GB" i="1" dirty="0">
                <a:solidFill>
                  <a:schemeClr val="tx1"/>
                </a:solidFill>
              </a:rPr>
              <a:t>Family. </a:t>
            </a:r>
            <a:r>
              <a:rPr lang="en-GB" dirty="0">
                <a:solidFill>
                  <a:schemeClr val="tx1"/>
                </a:solidFill>
              </a:rPr>
              <a:t>Our communication style is based on a vocabulary drawn from the mountains and winter games (slopes, wetsuits, sliding, slalom, etc.) to give a playful tone to change habits. </a:t>
            </a:r>
          </a:p>
          <a:p>
            <a:pPr marL="285750" indent="-285750">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Multi-sector collaboration is key to the success of an ambitious communication campaign. Play on the fun aspect to encourage a new look and a better commitment from consumers.</a:t>
            </a:r>
          </a:p>
          <a:p>
            <a:pPr marL="285750" indent="-285750" algn="just">
              <a:buFont typeface="Arial" panose="020B0604020202020204" pitchFamily="34" charset="0"/>
              <a:buChar char="•"/>
            </a:pPr>
            <a:endParaRPr lang="en-GB"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40</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find synergy with local stakeholders that share the same issues</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Claire </a:t>
            </a:r>
            <a:r>
              <a:rPr lang="en-GB" i="1" dirty="0" err="1"/>
              <a:t>Ballossier</a:t>
            </a:r>
            <a:r>
              <a:rPr lang="en-GB" i="1" dirty="0"/>
              <a:t> is the Communications Officer at the departmental tourism development agency Loire-Atlantique </a:t>
            </a:r>
            <a:r>
              <a:rPr lang="en-GB" i="1" dirty="0" err="1"/>
              <a:t>Développement</a:t>
            </a:r>
            <a:r>
              <a:rPr lang="en-GB" i="1" dirty="0"/>
              <a:t> (FR)</a:t>
            </a:r>
            <a:endParaRPr lang="en-GB" dirty="0"/>
          </a:p>
        </p:txBody>
      </p:sp>
      <p:pic>
        <p:nvPicPr>
          <p:cNvPr id="12" name="Picture 11" descr="A picture containing text, aircraft, airplane&#10;&#10;Description automatically generated">
            <a:extLst>
              <a:ext uri="{FF2B5EF4-FFF2-40B4-BE49-F238E27FC236}">
                <a16:creationId xmlns:a16="http://schemas.microsoft.com/office/drawing/2014/main" id="{164D58C0-1248-4703-BAF6-12A7A251C11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427" y="880232"/>
            <a:ext cx="4097362" cy="5695163"/>
          </a:xfrm>
          <a:prstGeom prst="rect">
            <a:avLst/>
          </a:prstGeom>
        </p:spPr>
      </p:pic>
    </p:spTree>
    <p:extLst>
      <p:ext uri="{BB962C8B-B14F-4D97-AF65-F5344CB8AC3E}">
        <p14:creationId xmlns:p14="http://schemas.microsoft.com/office/powerpoint/2010/main" val="214841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chemeClr val="accent2"/>
                </a:solidFill>
              </a:rPr>
              <a:t>Tap into people’s yearning for a meaningful experience</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lnSpcReduction="10000"/>
          </a:bodyPr>
          <a:lstStyle/>
          <a:p>
            <a:pPr algn="just"/>
            <a:r>
              <a:rPr lang="en-GB" sz="1600" b="1" dirty="0">
                <a:solidFill>
                  <a:schemeClr val="tx1"/>
                </a:solidFill>
              </a:rPr>
              <a:t>The bucket list.</a:t>
            </a:r>
            <a:r>
              <a:rPr lang="en-GB" sz="1600" dirty="0">
                <a:solidFill>
                  <a:schemeClr val="tx1"/>
                </a:solidFill>
              </a:rPr>
              <a:t> Out-of-the-ordinary experiences, “extreme” and/or weird and wonderful experiences. </a:t>
            </a:r>
          </a:p>
          <a:p>
            <a:pPr algn="just"/>
            <a:endParaRPr lang="en-GB" sz="1600" dirty="0">
              <a:solidFill>
                <a:schemeClr val="tx1"/>
              </a:solidFill>
            </a:endParaRPr>
          </a:p>
          <a:p>
            <a:pPr algn="just"/>
            <a:r>
              <a:rPr lang="en-GB" sz="1600" b="1" dirty="0">
                <a:solidFill>
                  <a:schemeClr val="tx1"/>
                </a:solidFill>
              </a:rPr>
              <a:t>Reconnecting with nature.</a:t>
            </a:r>
            <a:r>
              <a:rPr lang="en-GB" sz="1600" dirty="0">
                <a:solidFill>
                  <a:schemeClr val="tx1"/>
                </a:solidFill>
              </a:rPr>
              <a:t> Strong desire for some urbanites to reconnect with nature. Further enhanced by the COVID-19 pandemic. </a:t>
            </a:r>
          </a:p>
          <a:p>
            <a:pPr algn="just"/>
            <a:endParaRPr lang="en-GB" sz="1600" dirty="0">
              <a:solidFill>
                <a:schemeClr val="tx1"/>
              </a:solidFill>
            </a:endParaRPr>
          </a:p>
          <a:p>
            <a:pPr algn="just"/>
            <a:r>
              <a:rPr lang="en-GB" sz="1600" b="1" dirty="0">
                <a:solidFill>
                  <a:schemeClr val="tx1"/>
                </a:solidFill>
              </a:rPr>
              <a:t>Going back to simpler things.</a:t>
            </a:r>
            <a:r>
              <a:rPr lang="en-GB" sz="1600" dirty="0">
                <a:solidFill>
                  <a:schemeClr val="tx1"/>
                </a:solidFill>
              </a:rPr>
              <a:t> Offer no internet zones/sites, replace the microwave with a fire pit, provide hampers with fresh local produce and a cooking guide rather than ready meals.</a:t>
            </a:r>
          </a:p>
          <a:p>
            <a:pPr algn="just"/>
            <a:r>
              <a:rPr lang="en-GB" sz="1600" dirty="0">
                <a:solidFill>
                  <a:schemeClr val="tx1"/>
                </a:solidFill>
              </a:rPr>
              <a:t> </a:t>
            </a:r>
          </a:p>
          <a:p>
            <a:pPr algn="just"/>
            <a:r>
              <a:rPr lang="en-GB" sz="1600" b="1" dirty="0">
                <a:solidFill>
                  <a:schemeClr val="tx1"/>
                </a:solidFill>
              </a:rPr>
              <a:t>Learning traditional savoir-faire.</a:t>
            </a:r>
            <a:r>
              <a:rPr lang="en-GB" sz="1600" dirty="0">
                <a:solidFill>
                  <a:schemeClr val="tx1"/>
                </a:solidFill>
              </a:rPr>
              <a:t> Offer the possibility of learning long-forgotten crafts to give people a sense of belonging. Ex: Spin wool, identify wild plants.</a:t>
            </a:r>
          </a:p>
          <a:p>
            <a:pPr algn="just"/>
            <a:r>
              <a:rPr lang="en-GB" sz="1600" dirty="0">
                <a:solidFill>
                  <a:schemeClr val="tx1"/>
                </a:solidFill>
              </a:rPr>
              <a:t> </a:t>
            </a:r>
          </a:p>
          <a:p>
            <a:pPr algn="just"/>
            <a:r>
              <a:rPr lang="en-GB" sz="1600" b="1" dirty="0">
                <a:solidFill>
                  <a:schemeClr val="tx1"/>
                </a:solidFill>
              </a:rPr>
              <a:t>Exploring oneself.</a:t>
            </a:r>
            <a:r>
              <a:rPr lang="en-GB" sz="1600" dirty="0">
                <a:solidFill>
                  <a:schemeClr val="tx1"/>
                </a:solidFill>
              </a:rPr>
              <a:t> Through wellness, meditation, sport or experiences that will bring people out of their comfort zone. Turn it into a personal journey of self-discovery.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41</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Tailor experiences around wellness, self-discovery and purpose</a:t>
            </a:r>
          </a:p>
          <a:p>
            <a:endParaRPr lang="en-GB" dirty="0"/>
          </a:p>
        </p:txBody>
      </p:sp>
      <p:pic>
        <p:nvPicPr>
          <p:cNvPr id="11" name="Picture 10">
            <a:extLst>
              <a:ext uri="{FF2B5EF4-FFF2-40B4-BE49-F238E27FC236}">
                <a16:creationId xmlns:a16="http://schemas.microsoft.com/office/drawing/2014/main" id="{25854301-9014-4D42-B5D3-891AF84ED92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84648"/>
            <a:ext cx="4120604" cy="5690747"/>
          </a:xfrm>
          <a:prstGeom prst="rect">
            <a:avLst/>
          </a:prstGeom>
        </p:spPr>
      </p:pic>
    </p:spTree>
    <p:extLst>
      <p:ext uri="{BB962C8B-B14F-4D97-AF65-F5344CB8AC3E}">
        <p14:creationId xmlns:p14="http://schemas.microsoft.com/office/powerpoint/2010/main" val="10129655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chemeClr val="accent2"/>
                </a:solidFill>
              </a:rPr>
              <a:t>Tap into people’s yearning for a meaningful experience</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offer four luxury pods as an sheltered outdoor dining experience that increases low season capacity and provides a night under the stars, no matter the weather.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To optimise demand, the pods are booked for £40 within five slots: Breakfast, Lunch, Afternoon Tea, Dinner and Drinks. Use of small fan heaters and additional blankets and cushions.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Personalise the pods with lights, candles and a small speaker. Add a buzzer for guests to press when they need service.</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42</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optimise outdoor spaces during the colder months</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369332"/>
          </a:xfrm>
          <a:prstGeom prst="rect">
            <a:avLst/>
          </a:prstGeom>
        </p:spPr>
        <p:txBody>
          <a:bodyPr wrap="square">
            <a:spAutoFit/>
          </a:bodyPr>
          <a:lstStyle/>
          <a:p>
            <a:pPr algn="r"/>
            <a:r>
              <a:rPr lang="en-GB" i="1" dirty="0"/>
              <a:t>Dawn Singh is the Duty Manager of Stirrups Hotel (UK)</a:t>
            </a:r>
            <a:endParaRPr lang="en-GB" dirty="0"/>
          </a:p>
        </p:txBody>
      </p:sp>
      <p:pic>
        <p:nvPicPr>
          <p:cNvPr id="11" name="Picture 10">
            <a:extLst>
              <a:ext uri="{FF2B5EF4-FFF2-40B4-BE49-F238E27FC236}">
                <a16:creationId xmlns:a16="http://schemas.microsoft.com/office/drawing/2014/main" id="{7B602DD1-F94C-435D-B472-3CE4C6D9B7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 y="880233"/>
            <a:ext cx="4087935" cy="5695163"/>
          </a:xfrm>
          <a:prstGeom prst="rect">
            <a:avLst/>
          </a:prstGeom>
        </p:spPr>
      </p:pic>
    </p:spTree>
    <p:extLst>
      <p:ext uri="{BB962C8B-B14F-4D97-AF65-F5344CB8AC3E}">
        <p14:creationId xmlns:p14="http://schemas.microsoft.com/office/powerpoint/2010/main" val="12586366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chemeClr val="accent2"/>
                </a:solidFill>
              </a:rPr>
              <a:t>Translate emotions into experiences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lnSpcReduction="10000"/>
          </a:bodyPr>
          <a:lstStyle/>
          <a:p>
            <a:pPr algn="just"/>
            <a:r>
              <a:rPr lang="en-GB" b="1" dirty="0">
                <a:solidFill>
                  <a:schemeClr val="tx1"/>
                </a:solidFill>
              </a:rPr>
              <a:t>Cosiness/Hygge.</a:t>
            </a:r>
            <a:r>
              <a:rPr lang="en-GB" dirty="0">
                <a:solidFill>
                  <a:schemeClr val="tx1"/>
                </a:solidFill>
              </a:rPr>
              <a:t> When it’s wet, cold and dark, compensate with warm and light inside. </a:t>
            </a:r>
          </a:p>
          <a:p>
            <a:pPr algn="just"/>
            <a:r>
              <a:rPr lang="en-GB" dirty="0">
                <a:solidFill>
                  <a:schemeClr val="tx1"/>
                </a:solidFill>
              </a:rPr>
              <a:t> </a:t>
            </a:r>
          </a:p>
          <a:p>
            <a:pPr algn="just"/>
            <a:r>
              <a:rPr lang="en-GB" b="1" dirty="0">
                <a:solidFill>
                  <a:schemeClr val="tx1"/>
                </a:solidFill>
              </a:rPr>
              <a:t>Timelessness.</a:t>
            </a:r>
            <a:r>
              <a:rPr lang="en-GB" dirty="0">
                <a:solidFill>
                  <a:schemeClr val="tx1"/>
                </a:solidFill>
              </a:rPr>
              <a:t> Approach time differently by offering experiences in which time is not of the essence. Promote activities that allow your customers to learn a new skill. Ex: painting, drawing, cooking, crafting. </a:t>
            </a:r>
          </a:p>
          <a:p>
            <a:pPr algn="just"/>
            <a:r>
              <a:rPr lang="en-GB" dirty="0">
                <a:solidFill>
                  <a:schemeClr val="tx1"/>
                </a:solidFill>
              </a:rPr>
              <a:t> </a:t>
            </a:r>
          </a:p>
          <a:p>
            <a:pPr algn="just"/>
            <a:r>
              <a:rPr lang="en-GB" b="1" dirty="0">
                <a:solidFill>
                  <a:schemeClr val="tx1"/>
                </a:solidFill>
              </a:rPr>
              <a:t>People.</a:t>
            </a:r>
            <a:r>
              <a:rPr lang="en-GB" dirty="0">
                <a:solidFill>
                  <a:schemeClr val="tx1"/>
                </a:solidFill>
              </a:rPr>
              <a:t> The unexpected laughs, the deep conversations, the shared experiences. Enable those connections by offering the suitable space and time for it. Market holidays as time for yourself and your loved ones.</a:t>
            </a:r>
          </a:p>
          <a:p>
            <a:pPr algn="just"/>
            <a:r>
              <a:rPr lang="en-GB" dirty="0">
                <a:solidFill>
                  <a:schemeClr val="tx1"/>
                </a:solidFill>
              </a:rPr>
              <a:t> </a:t>
            </a:r>
          </a:p>
          <a:p>
            <a:pPr algn="just"/>
            <a:r>
              <a:rPr lang="en-GB" b="1" dirty="0">
                <a:solidFill>
                  <a:schemeClr val="tx1"/>
                </a:solidFill>
              </a:rPr>
              <a:t>Adventure.</a:t>
            </a:r>
            <a:r>
              <a:rPr lang="en-GB" dirty="0">
                <a:solidFill>
                  <a:schemeClr val="tx1"/>
                </a:solidFill>
              </a:rPr>
              <a:t> Time for exploration, pushing the limits and going out of the comfort zone.</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43</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a:xfrm>
            <a:off x="609600" y="936628"/>
            <a:ext cx="7601146" cy="663574"/>
          </a:xfrm>
        </p:spPr>
        <p:txBody>
          <a:bodyPr>
            <a:normAutofit/>
          </a:bodyPr>
          <a:lstStyle/>
          <a:p>
            <a:r>
              <a:rPr lang="en-GB" dirty="0"/>
              <a:t>Certain emotional states are associated with seasons: translate those expectations into live experiences</a:t>
            </a:r>
          </a:p>
        </p:txBody>
      </p:sp>
      <p:pic>
        <p:nvPicPr>
          <p:cNvPr id="10" name="Picture 9">
            <a:extLst>
              <a:ext uri="{FF2B5EF4-FFF2-40B4-BE49-F238E27FC236}">
                <a16:creationId xmlns:a16="http://schemas.microsoft.com/office/drawing/2014/main" id="{729C315E-46E7-4B8B-9379-1B3DAD67B0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84647"/>
            <a:ext cx="4120604" cy="5690747"/>
          </a:xfrm>
          <a:prstGeom prst="rect">
            <a:avLst/>
          </a:prstGeom>
        </p:spPr>
      </p:pic>
    </p:spTree>
    <p:extLst>
      <p:ext uri="{BB962C8B-B14F-4D97-AF65-F5344CB8AC3E}">
        <p14:creationId xmlns:p14="http://schemas.microsoft.com/office/powerpoint/2010/main" val="251987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chemeClr val="accent2"/>
                </a:solidFill>
              </a:rPr>
              <a:t>Translate emotions into experiences</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set-up fire pits in our rooms which create a lovely romantic atmosphere all year round, but especially in colder seasons. </a:t>
            </a:r>
          </a:p>
          <a:p>
            <a:pPr marL="285750" indent="-285750" algn="just">
              <a:buFont typeface="Arial" panose="020B0604020202020204" pitchFamily="34" charset="0"/>
              <a:buChar char="•"/>
            </a:pPr>
            <a:endParaRPr lang="en-GB" i="1" dirty="0">
              <a:solidFill>
                <a:schemeClr val="tx1"/>
              </a:solidFill>
            </a:endParaRPr>
          </a:p>
          <a:p>
            <a:pPr marL="285750" indent="-285750" algn="just">
              <a:buFont typeface="Arial" panose="020B0604020202020204" pitchFamily="34" charset="0"/>
              <a:buChar char="•"/>
            </a:pPr>
            <a:r>
              <a:rPr lang="en-GB" dirty="0">
                <a:solidFill>
                  <a:schemeClr val="tx1"/>
                </a:solidFill>
              </a:rPr>
              <a:t>We offer 5-dollar packs that contain chocolate, marshmallows and crackers, the trinity required for making the American campfire classic of </a:t>
            </a:r>
            <a:r>
              <a:rPr lang="en-GB" dirty="0" err="1">
                <a:solidFill>
                  <a:schemeClr val="tx1"/>
                </a:solidFill>
              </a:rPr>
              <a:t>s'mores</a:t>
            </a:r>
            <a:r>
              <a:rPr lang="en-GB" dirty="0">
                <a:solidFill>
                  <a:schemeClr val="tx1"/>
                </a:solidFill>
              </a:rPr>
              <a:t>. Simple treat that adds disproportionate romance to the firepit experience and enhances the word-of mouth demand.</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Find a way to meet the growing demand among guests for experiences of togetherness.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44</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offer an opportunity for togetherness and a romantic all-year round experience</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369332"/>
          </a:xfrm>
          <a:prstGeom prst="rect">
            <a:avLst/>
          </a:prstGeom>
        </p:spPr>
        <p:txBody>
          <a:bodyPr wrap="square">
            <a:spAutoFit/>
          </a:bodyPr>
          <a:lstStyle/>
          <a:p>
            <a:pPr algn="r"/>
            <a:r>
              <a:rPr lang="en-GB" i="1" dirty="0"/>
              <a:t>Robert </a:t>
            </a:r>
            <a:r>
              <a:rPr lang="en-GB" i="1" dirty="0" err="1"/>
              <a:t>Rezin</a:t>
            </a:r>
            <a:r>
              <a:rPr lang="en-GB" i="1" dirty="0"/>
              <a:t> is the General Manager of Brentwood Hotel (US)</a:t>
            </a:r>
            <a:endParaRPr lang="en-GB" dirty="0"/>
          </a:p>
        </p:txBody>
      </p:sp>
      <p:pic>
        <p:nvPicPr>
          <p:cNvPr id="14" name="Picture 13">
            <a:extLst>
              <a:ext uri="{FF2B5EF4-FFF2-40B4-BE49-F238E27FC236}">
                <a16:creationId xmlns:a16="http://schemas.microsoft.com/office/drawing/2014/main" id="{0DC0336C-005B-49B5-BD40-1BEA1B4371A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80232"/>
            <a:ext cx="4087934" cy="5695163"/>
          </a:xfrm>
          <a:prstGeom prst="rect">
            <a:avLst/>
          </a:prstGeom>
        </p:spPr>
      </p:pic>
    </p:spTree>
    <p:extLst>
      <p:ext uri="{BB962C8B-B14F-4D97-AF65-F5344CB8AC3E}">
        <p14:creationId xmlns:p14="http://schemas.microsoft.com/office/powerpoint/2010/main" val="2441705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chemeClr val="accent2"/>
                </a:solidFill>
              </a:rPr>
              <a:t>Get a calendar</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85000" lnSpcReduction="10000"/>
          </a:bodyPr>
          <a:lstStyle/>
          <a:p>
            <a:pPr algn="just"/>
            <a:r>
              <a:rPr lang="en-GB" sz="1400" b="1" dirty="0">
                <a:solidFill>
                  <a:schemeClr val="tx1"/>
                </a:solidFill>
              </a:rPr>
              <a:t>Halloween</a:t>
            </a:r>
            <a:r>
              <a:rPr lang="en-GB" sz="1400" dirty="0">
                <a:solidFill>
                  <a:schemeClr val="tx1"/>
                </a:solidFill>
              </a:rPr>
              <a:t>. The market for higher end tailormade experiences is growing fast.  </a:t>
            </a:r>
          </a:p>
          <a:p>
            <a:pPr algn="just"/>
            <a:endParaRPr lang="en-GB" sz="1400" dirty="0">
              <a:solidFill>
                <a:schemeClr val="tx1"/>
              </a:solidFill>
            </a:endParaRPr>
          </a:p>
          <a:p>
            <a:pPr algn="just"/>
            <a:r>
              <a:rPr lang="en-GB" sz="1400" b="1" dirty="0">
                <a:solidFill>
                  <a:schemeClr val="tx1"/>
                </a:solidFill>
              </a:rPr>
              <a:t>The market for pre-Christmas office parties</a:t>
            </a:r>
            <a:r>
              <a:rPr lang="en-GB" sz="1400" dirty="0">
                <a:solidFill>
                  <a:schemeClr val="tx1"/>
                </a:solidFill>
              </a:rPr>
              <a:t>. A sustainability/authenticity themed team building experience gives that otherwise “samey” annual party a new sense of adventure. </a:t>
            </a:r>
          </a:p>
          <a:p>
            <a:pPr algn="just"/>
            <a:endParaRPr lang="en-GB" sz="1400" dirty="0">
              <a:solidFill>
                <a:schemeClr val="tx1"/>
              </a:solidFill>
            </a:endParaRPr>
          </a:p>
          <a:p>
            <a:pPr algn="just"/>
            <a:r>
              <a:rPr lang="en-GB" sz="1400" b="1" dirty="0">
                <a:solidFill>
                  <a:schemeClr val="tx1"/>
                </a:solidFill>
              </a:rPr>
              <a:t>Christmas shopping</a:t>
            </a:r>
            <a:r>
              <a:rPr lang="en-GB" sz="1400" dirty="0">
                <a:solidFill>
                  <a:schemeClr val="tx1"/>
                </a:solidFill>
              </a:rPr>
              <a:t>. From participation in workshops where you make your own personalised gifts to purchasing luxury, expertly made crafts, gifting experiences.</a:t>
            </a:r>
          </a:p>
          <a:p>
            <a:pPr algn="just"/>
            <a:endParaRPr lang="en-GB" sz="1400" dirty="0">
              <a:solidFill>
                <a:schemeClr val="tx1"/>
              </a:solidFill>
            </a:endParaRPr>
          </a:p>
          <a:p>
            <a:pPr algn="just"/>
            <a:r>
              <a:rPr lang="en-GB" sz="1400" b="1" dirty="0">
                <a:solidFill>
                  <a:schemeClr val="tx1"/>
                </a:solidFill>
              </a:rPr>
              <a:t>Christmas and New Year holiday</a:t>
            </a:r>
            <a:r>
              <a:rPr lang="en-GB" sz="1400" dirty="0">
                <a:solidFill>
                  <a:schemeClr val="tx1"/>
                </a:solidFill>
              </a:rPr>
              <a:t>. Offer themed Christmases - family ones focused on Santa's elves, or adult ones focused on a particular theme of music - jazz Christmas, folkloric Christmas. </a:t>
            </a:r>
          </a:p>
          <a:p>
            <a:pPr algn="just"/>
            <a:endParaRPr lang="en-GB" sz="1400" dirty="0">
              <a:solidFill>
                <a:schemeClr val="tx1"/>
              </a:solidFill>
            </a:endParaRPr>
          </a:p>
          <a:p>
            <a:pPr algn="just"/>
            <a:r>
              <a:rPr lang="en-GB" sz="1400" b="1" dirty="0">
                <a:solidFill>
                  <a:schemeClr val="tx1"/>
                </a:solidFill>
              </a:rPr>
              <a:t>Between New Year and Valentine’s Day</a:t>
            </a:r>
            <a:r>
              <a:rPr lang="en-GB" sz="1400" dirty="0">
                <a:solidFill>
                  <a:schemeClr val="tx1"/>
                </a:solidFill>
              </a:rPr>
              <a:t>. Promote your experience as a Christmas gift for family members to buy each other and you are likely to get these vouchers cashed in during January and February. </a:t>
            </a:r>
          </a:p>
          <a:p>
            <a:pPr algn="just"/>
            <a:endParaRPr lang="en-GB" sz="1400" dirty="0">
              <a:solidFill>
                <a:schemeClr val="tx1"/>
              </a:solidFill>
            </a:endParaRPr>
          </a:p>
          <a:p>
            <a:pPr algn="just"/>
            <a:r>
              <a:rPr lang="en-GB" sz="1400" b="1" dirty="0">
                <a:solidFill>
                  <a:schemeClr val="tx1"/>
                </a:solidFill>
              </a:rPr>
              <a:t>Snowdrop walks. </a:t>
            </a:r>
            <a:r>
              <a:rPr lang="en-GB" sz="1400" dirty="0">
                <a:solidFill>
                  <a:schemeClr val="tx1"/>
                </a:solidFill>
              </a:rPr>
              <a:t>Incentivise January and February visits to your destination by creating and promoting snowdrop walks, in the same way that you can create bluebell walks in May. </a:t>
            </a:r>
          </a:p>
          <a:p>
            <a:pPr algn="just"/>
            <a:endParaRPr lang="en-GB" sz="1400" dirty="0">
              <a:solidFill>
                <a:schemeClr val="tx1"/>
              </a:solidFill>
            </a:endParaRPr>
          </a:p>
          <a:p>
            <a:pPr algn="just"/>
            <a:r>
              <a:rPr lang="en-GB" sz="1400" b="1" dirty="0">
                <a:solidFill>
                  <a:schemeClr val="tx1"/>
                </a:solidFill>
              </a:rPr>
              <a:t>Chinese New Year</a:t>
            </a:r>
            <a:r>
              <a:rPr lang="en-GB" sz="1400" dirty="0">
                <a:solidFill>
                  <a:schemeClr val="tx1"/>
                </a:solidFill>
              </a:rPr>
              <a:t>. Excellent opportunity to celebrate Chinese culture and to generate sales.</a:t>
            </a:r>
          </a:p>
          <a:p>
            <a:pPr algn="just"/>
            <a:endParaRPr lang="en-GB" sz="1400" dirty="0">
              <a:solidFill>
                <a:schemeClr val="tx1"/>
              </a:solidFill>
            </a:endParaRPr>
          </a:p>
          <a:p>
            <a:pPr algn="just"/>
            <a:r>
              <a:rPr lang="en-GB" sz="1400" b="1" dirty="0">
                <a:solidFill>
                  <a:schemeClr val="tx1"/>
                </a:solidFill>
              </a:rPr>
              <a:t>Lambing season</a:t>
            </a:r>
            <a:r>
              <a:rPr lang="en-GB" sz="1400" dirty="0">
                <a:solidFill>
                  <a:schemeClr val="tx1"/>
                </a:solidFill>
              </a:rPr>
              <a:t>. Promote an Instagram campaign to photograph early lambs at your destination from March.</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45</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Identify unique opportunities every month of the year and celebrate them</a:t>
            </a:r>
          </a:p>
        </p:txBody>
      </p:sp>
      <p:pic>
        <p:nvPicPr>
          <p:cNvPr id="11" name="Picture 10">
            <a:extLst>
              <a:ext uri="{FF2B5EF4-FFF2-40B4-BE49-F238E27FC236}">
                <a16:creationId xmlns:a16="http://schemas.microsoft.com/office/drawing/2014/main" id="{60D347EA-AC48-476B-B977-9AE8C65FD9C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84649"/>
            <a:ext cx="4120604" cy="5690747"/>
          </a:xfrm>
          <a:prstGeom prst="rect">
            <a:avLst/>
          </a:prstGeom>
        </p:spPr>
      </p:pic>
    </p:spTree>
    <p:extLst>
      <p:ext uri="{BB962C8B-B14F-4D97-AF65-F5344CB8AC3E}">
        <p14:creationId xmlns:p14="http://schemas.microsoft.com/office/powerpoint/2010/main" val="23111245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chemeClr val="accent2"/>
                </a:solidFill>
              </a:rPr>
              <a:t>Get a calendar</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developed the “</a:t>
            </a:r>
            <a:r>
              <a:rPr lang="en-GB" dirty="0" err="1">
                <a:solidFill>
                  <a:schemeClr val="tx1"/>
                </a:solidFill>
              </a:rPr>
              <a:t>Shocktober</a:t>
            </a:r>
            <a:r>
              <a:rPr lang="en-GB" dirty="0">
                <a:solidFill>
                  <a:schemeClr val="tx1"/>
                </a:solidFill>
              </a:rPr>
              <a:t> Fest” Halloween festival, which now holds the prestige title of the “UK’s No.1 Halloween Attraction”. </a:t>
            </a:r>
          </a:p>
          <a:p>
            <a:pPr marL="285750" indent="-285750" algn="just">
              <a:buFont typeface="Arial" panose="020B0604020202020204" pitchFamily="34" charset="0"/>
              <a:buChar char="•"/>
            </a:pPr>
            <a:endParaRPr lang="en-GB" i="1" dirty="0">
              <a:solidFill>
                <a:schemeClr val="tx1"/>
              </a:solidFill>
            </a:endParaRPr>
          </a:p>
          <a:p>
            <a:pPr marL="285750" indent="-285750" algn="just">
              <a:buFont typeface="Arial" panose="020B0604020202020204" pitchFamily="34" charset="0"/>
              <a:buChar char="•"/>
            </a:pPr>
            <a:r>
              <a:rPr lang="en-GB" dirty="0">
                <a:solidFill>
                  <a:schemeClr val="tx1"/>
                </a:solidFill>
              </a:rPr>
              <a:t>The use of special effects, impressive scenery and live actors creates an immersive atmosphere and unforgettable experience year after year. We offer ten haunted attractions, live music and freshly prepared food. The festival now attracts over 100,000 local and national visitors of all ages employing hundreds of local events staff, actors and musicians.</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Create a seasonal experience that complements your current event calendar to increase visitation at less busy times in the calendar year</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46</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create award winning events for a growing niche market</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Stuart </a:t>
            </a:r>
            <a:r>
              <a:rPr lang="en-GB" i="1" dirty="0" err="1"/>
              <a:t>Beare</a:t>
            </a:r>
            <a:r>
              <a:rPr lang="en-GB" i="1" dirty="0"/>
              <a:t>, an unconventional farmer, transformed the family run </a:t>
            </a:r>
            <a:r>
              <a:rPr lang="en-GB" i="1" dirty="0" err="1"/>
              <a:t>Tulleys</a:t>
            </a:r>
            <a:r>
              <a:rPr lang="en-GB" i="1" dirty="0"/>
              <a:t> farm (UK)</a:t>
            </a:r>
            <a:endParaRPr lang="en-GB" dirty="0"/>
          </a:p>
        </p:txBody>
      </p:sp>
      <p:pic>
        <p:nvPicPr>
          <p:cNvPr id="11" name="Picture 10">
            <a:extLst>
              <a:ext uri="{FF2B5EF4-FFF2-40B4-BE49-F238E27FC236}">
                <a16:creationId xmlns:a16="http://schemas.microsoft.com/office/drawing/2014/main" id="{49F19C57-A5FA-43C1-BE16-44A319A9DC7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 y="4115530"/>
            <a:ext cx="4087934" cy="2459866"/>
          </a:xfrm>
          <a:prstGeom prst="rect">
            <a:avLst/>
          </a:prstGeom>
        </p:spPr>
      </p:pic>
      <p:pic>
        <p:nvPicPr>
          <p:cNvPr id="13" name="Picture 12">
            <a:extLst>
              <a:ext uri="{FF2B5EF4-FFF2-40B4-BE49-F238E27FC236}">
                <a16:creationId xmlns:a16="http://schemas.microsoft.com/office/drawing/2014/main" id="{E19059D6-00C3-4F19-A62E-B3672F8E5E8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880231"/>
            <a:ext cx="4087934" cy="3235299"/>
          </a:xfrm>
          <a:prstGeom prst="rect">
            <a:avLst/>
          </a:prstGeom>
        </p:spPr>
      </p:pic>
    </p:spTree>
    <p:extLst>
      <p:ext uri="{BB962C8B-B14F-4D97-AF65-F5344CB8AC3E}">
        <p14:creationId xmlns:p14="http://schemas.microsoft.com/office/powerpoint/2010/main" val="40995290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chemeClr val="accent2"/>
                </a:solidFill>
              </a:rPr>
              <a:t>Create your own events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92500" lnSpcReduction="20000"/>
          </a:bodyPr>
          <a:lstStyle/>
          <a:p>
            <a:pPr algn="just"/>
            <a:r>
              <a:rPr lang="en-GB" dirty="0">
                <a:solidFill>
                  <a:schemeClr val="tx1"/>
                </a:solidFill>
              </a:rPr>
              <a:t>Creating your own event can be a fantastic way to bring together your </a:t>
            </a:r>
            <a:r>
              <a:rPr lang="en-GB" b="1" dirty="0">
                <a:solidFill>
                  <a:schemeClr val="tx1"/>
                </a:solidFill>
              </a:rPr>
              <a:t>local community</a:t>
            </a:r>
            <a:r>
              <a:rPr lang="en-GB" dirty="0">
                <a:solidFill>
                  <a:schemeClr val="tx1"/>
                </a:solidFill>
              </a:rPr>
              <a:t>, highlight your </a:t>
            </a:r>
            <a:r>
              <a:rPr lang="en-GB" b="1" dirty="0">
                <a:solidFill>
                  <a:schemeClr val="tx1"/>
                </a:solidFill>
              </a:rPr>
              <a:t>organisation’s values</a:t>
            </a:r>
            <a:r>
              <a:rPr lang="en-GB" dirty="0">
                <a:solidFill>
                  <a:schemeClr val="tx1"/>
                </a:solidFill>
              </a:rPr>
              <a:t>, strengthen your </a:t>
            </a:r>
            <a:r>
              <a:rPr lang="en-GB" b="1" dirty="0">
                <a:solidFill>
                  <a:schemeClr val="tx1"/>
                </a:solidFill>
              </a:rPr>
              <a:t>brand identity</a:t>
            </a:r>
            <a:r>
              <a:rPr lang="en-GB" dirty="0">
                <a:solidFill>
                  <a:schemeClr val="tx1"/>
                </a:solidFill>
              </a:rPr>
              <a:t> and increase your </a:t>
            </a:r>
            <a:r>
              <a:rPr lang="en-GB" b="1" dirty="0">
                <a:solidFill>
                  <a:schemeClr val="tx1"/>
                </a:solidFill>
              </a:rPr>
              <a:t>visibility</a:t>
            </a:r>
            <a:r>
              <a:rPr lang="en-GB" dirty="0">
                <a:solidFill>
                  <a:schemeClr val="tx1"/>
                </a:solidFill>
              </a:rPr>
              <a:t>.</a:t>
            </a:r>
          </a:p>
          <a:p>
            <a:pPr algn="just"/>
            <a:r>
              <a:rPr lang="en-GB" dirty="0">
                <a:solidFill>
                  <a:schemeClr val="tx1"/>
                </a:solidFill>
              </a:rPr>
              <a:t> </a:t>
            </a:r>
          </a:p>
          <a:p>
            <a:pPr marL="285750" indent="-285750" algn="just">
              <a:buFont typeface="Arial" panose="020B0604020202020204" pitchFamily="34" charset="0"/>
              <a:buChar char="•"/>
            </a:pPr>
            <a:r>
              <a:rPr lang="en-GB" dirty="0">
                <a:solidFill>
                  <a:schemeClr val="tx1"/>
                </a:solidFill>
              </a:rPr>
              <a:t>Find below a non-exhaustive list of event types:</a:t>
            </a:r>
          </a:p>
          <a:p>
            <a:pPr marL="285750" lvl="0" indent="-285750" algn="just">
              <a:buFont typeface="Arial" panose="020B0604020202020204" pitchFamily="34" charset="0"/>
              <a:buChar char="•"/>
            </a:pPr>
            <a:r>
              <a:rPr lang="en-GB" dirty="0">
                <a:solidFill>
                  <a:schemeClr val="tx1"/>
                </a:solidFill>
              </a:rPr>
              <a:t>Art festivals (music, cinema, theatre, culture)</a:t>
            </a:r>
          </a:p>
          <a:p>
            <a:pPr marL="285750" lvl="0" indent="-285750" algn="just">
              <a:buFont typeface="Arial" panose="020B0604020202020204" pitchFamily="34" charset="0"/>
              <a:buChar char="•"/>
            </a:pPr>
            <a:r>
              <a:rPr lang="en-GB" dirty="0">
                <a:solidFill>
                  <a:schemeClr val="tx1"/>
                </a:solidFill>
              </a:rPr>
              <a:t>Exhibitions and shows (hosting community groups and local dance or music schools)</a:t>
            </a:r>
          </a:p>
          <a:p>
            <a:pPr marL="285750" lvl="0" indent="-285750" algn="just">
              <a:buFont typeface="Arial" panose="020B0604020202020204" pitchFamily="34" charset="0"/>
              <a:buChar char="•"/>
            </a:pPr>
            <a:r>
              <a:rPr lang="en-GB" dirty="0">
                <a:solidFill>
                  <a:schemeClr val="tx1"/>
                </a:solidFill>
              </a:rPr>
              <a:t>Food (street food events, buying locally sourced and delicatessen produce, learning how to cook)</a:t>
            </a:r>
          </a:p>
          <a:p>
            <a:pPr marL="285750" lvl="0" indent="-285750" algn="just">
              <a:buFont typeface="Arial" panose="020B0604020202020204" pitchFamily="34" charset="0"/>
              <a:buChar char="•"/>
            </a:pPr>
            <a:r>
              <a:rPr lang="en-GB" dirty="0">
                <a:solidFill>
                  <a:schemeClr val="tx1"/>
                </a:solidFill>
              </a:rPr>
              <a:t>Shopping (pre-Christmas markets, artists’ open homes, make your own gift events)</a:t>
            </a:r>
          </a:p>
          <a:p>
            <a:pPr marL="285750" lvl="0" indent="-285750" algn="just">
              <a:buFont typeface="Arial" panose="020B0604020202020204" pitchFamily="34" charset="0"/>
              <a:buChar char="•"/>
            </a:pPr>
            <a:r>
              <a:rPr lang="en-GB" dirty="0">
                <a:solidFill>
                  <a:schemeClr val="tx1"/>
                </a:solidFill>
              </a:rPr>
              <a:t>Societal events (historical event, local celebrity, political movements)</a:t>
            </a:r>
          </a:p>
          <a:p>
            <a:pPr marL="285750" lvl="0" indent="-285750" algn="just">
              <a:buFont typeface="Arial" panose="020B0604020202020204" pitchFamily="34" charset="0"/>
              <a:buChar char="•"/>
            </a:pPr>
            <a:r>
              <a:rPr lang="en-GB" dirty="0">
                <a:solidFill>
                  <a:schemeClr val="tx1"/>
                </a:solidFill>
              </a:rPr>
              <a:t>Entertainment (festival of light, carnival, Halloween, shows)</a:t>
            </a:r>
          </a:p>
          <a:p>
            <a:pPr marL="285750" lvl="0" indent="-285750" algn="just">
              <a:buFont typeface="Arial" panose="020B0604020202020204" pitchFamily="34" charset="0"/>
              <a:buChar char="•"/>
            </a:pPr>
            <a:r>
              <a:rPr lang="en-GB" dirty="0">
                <a:solidFill>
                  <a:schemeClr val="tx1"/>
                </a:solidFill>
              </a:rPr>
              <a:t>Trade events</a:t>
            </a:r>
          </a:p>
          <a:p>
            <a:pPr marL="285750" lvl="0" indent="-285750" algn="just">
              <a:buFont typeface="Arial" panose="020B0604020202020204" pitchFamily="34" charset="0"/>
              <a:buChar char="•"/>
            </a:pPr>
            <a:r>
              <a:rPr lang="en-GB" dirty="0">
                <a:solidFill>
                  <a:schemeClr val="tx1"/>
                </a:solidFill>
              </a:rPr>
              <a:t>Unusual/exclusive/one-off events</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47</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Rely on creating unique events to generate demand in low season</a:t>
            </a:r>
          </a:p>
          <a:p>
            <a:endParaRPr lang="en-GB" dirty="0"/>
          </a:p>
        </p:txBody>
      </p:sp>
      <p:pic>
        <p:nvPicPr>
          <p:cNvPr id="11" name="Picture 10">
            <a:extLst>
              <a:ext uri="{FF2B5EF4-FFF2-40B4-BE49-F238E27FC236}">
                <a16:creationId xmlns:a16="http://schemas.microsoft.com/office/drawing/2014/main" id="{875D76BD-9D62-47C2-A59E-AED5E12317A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84648"/>
            <a:ext cx="4120604" cy="5690745"/>
          </a:xfrm>
          <a:prstGeom prst="rect">
            <a:avLst/>
          </a:prstGeom>
        </p:spPr>
      </p:pic>
    </p:spTree>
    <p:extLst>
      <p:ext uri="{BB962C8B-B14F-4D97-AF65-F5344CB8AC3E}">
        <p14:creationId xmlns:p14="http://schemas.microsoft.com/office/powerpoint/2010/main" val="19023730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chemeClr val="accent2"/>
                </a:solidFill>
              </a:rPr>
              <a:t>Create your own events</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buFont typeface="Arial" panose="020B0604020202020204" pitchFamily="34" charset="0"/>
              <a:buChar char="•"/>
            </a:pPr>
            <a:r>
              <a:rPr lang="en-GB" sz="1700" dirty="0">
                <a:solidFill>
                  <a:schemeClr val="tx1"/>
                </a:solidFill>
              </a:rPr>
              <a:t>We use the low season to design and offer some of our most creative events. </a:t>
            </a:r>
          </a:p>
          <a:p>
            <a:pPr marL="285750" indent="-285750">
              <a:buFont typeface="Arial" panose="020B0604020202020204" pitchFamily="34" charset="0"/>
              <a:buChar char="•"/>
            </a:pPr>
            <a:endParaRPr lang="en-GB" sz="1700" dirty="0">
              <a:solidFill>
                <a:schemeClr val="tx1"/>
              </a:solidFill>
            </a:endParaRPr>
          </a:p>
          <a:p>
            <a:pPr marL="285750" indent="-285750" algn="just">
              <a:buFont typeface="Arial" panose="020B0604020202020204" pitchFamily="34" charset="0"/>
              <a:buChar char="•"/>
            </a:pPr>
            <a:r>
              <a:rPr lang="en-GB" sz="1700" dirty="0">
                <a:solidFill>
                  <a:schemeClr val="tx1"/>
                </a:solidFill>
              </a:rPr>
              <a:t>Annual calendar of events: bird photography workshops, nature conservation workshops led by an expert for young audiences, itinerant theatre piece </a:t>
            </a:r>
          </a:p>
          <a:p>
            <a:pPr marL="285750" indent="-285750" algn="just">
              <a:buFont typeface="Arial" panose="020B0604020202020204" pitchFamily="34" charset="0"/>
              <a:buChar char="•"/>
            </a:pPr>
            <a:endParaRPr lang="en-GB" sz="1700" dirty="0">
              <a:solidFill>
                <a:schemeClr val="tx1"/>
              </a:solidFill>
            </a:endParaRPr>
          </a:p>
          <a:p>
            <a:pPr marL="285750" indent="-285750" algn="just">
              <a:buFont typeface="Arial" panose="020B0604020202020204" pitchFamily="34" charset="0"/>
              <a:buChar char="•"/>
            </a:pPr>
            <a:r>
              <a:rPr lang="en-GB" sz="1700" dirty="0">
                <a:solidFill>
                  <a:schemeClr val="tx1"/>
                </a:solidFill>
              </a:rPr>
              <a:t>Offer new experiences every year to keep on appealing to them. Adding extra services such as a restaurant can  play an important role in retaining a local audience.</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48</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create original events to attract visitors in off-peak periods</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369332"/>
          </a:xfrm>
          <a:prstGeom prst="rect">
            <a:avLst/>
          </a:prstGeom>
        </p:spPr>
        <p:txBody>
          <a:bodyPr wrap="square">
            <a:spAutoFit/>
          </a:bodyPr>
          <a:lstStyle/>
          <a:p>
            <a:pPr algn="r"/>
            <a:r>
              <a:rPr lang="en-GB" i="1" dirty="0"/>
              <a:t>Sylvain </a:t>
            </a:r>
            <a:r>
              <a:rPr lang="en-GB" i="1" dirty="0" err="1"/>
              <a:t>Piantanida</a:t>
            </a:r>
            <a:r>
              <a:rPr lang="en-GB" i="1" dirty="0"/>
              <a:t> is the Site Manager at Les Jardins </a:t>
            </a:r>
            <a:r>
              <a:rPr lang="en-GB" i="1" dirty="0" err="1"/>
              <a:t>Sothys</a:t>
            </a:r>
            <a:r>
              <a:rPr lang="en-GB" i="1" dirty="0"/>
              <a:t> (FR)</a:t>
            </a:r>
            <a:endParaRPr lang="en-GB" dirty="0"/>
          </a:p>
        </p:txBody>
      </p:sp>
      <p:pic>
        <p:nvPicPr>
          <p:cNvPr id="8" name="Picture 7">
            <a:extLst>
              <a:ext uri="{FF2B5EF4-FFF2-40B4-BE49-F238E27FC236}">
                <a16:creationId xmlns:a16="http://schemas.microsoft.com/office/drawing/2014/main" id="{8A7AB92C-3836-458F-B320-0820577A20B5}"/>
              </a:ext>
            </a:extLst>
          </p:cNvPr>
          <p:cNvPicPr>
            <a:picLocks noChangeAspect="1"/>
          </p:cNvPicPr>
          <p:nvPr/>
        </p:nvPicPr>
        <p:blipFill rotWithShape="1">
          <a:blip r:embed="rId3"/>
          <a:srcRect l="8607" r="40949" b="6299"/>
          <a:stretch/>
        </p:blipFill>
        <p:spPr>
          <a:xfrm>
            <a:off x="0" y="880230"/>
            <a:ext cx="4087934" cy="5695165"/>
          </a:xfrm>
          <a:prstGeom prst="rect">
            <a:avLst/>
          </a:prstGeom>
        </p:spPr>
      </p:pic>
    </p:spTree>
    <p:extLst>
      <p:ext uri="{BB962C8B-B14F-4D97-AF65-F5344CB8AC3E}">
        <p14:creationId xmlns:p14="http://schemas.microsoft.com/office/powerpoint/2010/main" val="40734503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chemeClr val="accent2"/>
                </a:solidFill>
              </a:rPr>
              <a:t>Task 4: It’s cold, wet and dark: what shall we do?</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3070784"/>
            <a:ext cx="11268172" cy="3504611"/>
          </a:xfrm>
        </p:spPr>
        <p:txBody>
          <a:bodyPr>
            <a:normAutofit fontScale="70000" lnSpcReduction="20000"/>
          </a:bodyPr>
          <a:lstStyle/>
          <a:p>
            <a:pPr marL="342900" lvl="0" indent="-342900" algn="just">
              <a:buFont typeface="+mj-lt"/>
              <a:buAutoNum type="arabicPeriod"/>
            </a:pPr>
            <a:r>
              <a:rPr lang="en-GB" dirty="0">
                <a:solidFill>
                  <a:schemeClr val="tx1"/>
                </a:solidFill>
              </a:rPr>
              <a:t>List your three top selling products or services in winter. </a:t>
            </a:r>
          </a:p>
          <a:p>
            <a:pPr marL="342900" indent="-342900" algn="just">
              <a:buFont typeface="+mj-lt"/>
              <a:buAutoNum type="arabicPeriod"/>
            </a:pPr>
            <a:endParaRPr lang="en-GB" dirty="0">
              <a:solidFill>
                <a:schemeClr val="tx1"/>
              </a:solidFill>
            </a:endParaRPr>
          </a:p>
          <a:p>
            <a:pPr marL="342900" lvl="0" indent="-342900" algn="just">
              <a:buFont typeface="+mj-lt"/>
              <a:buAutoNum type="arabicPeriod"/>
            </a:pPr>
            <a:r>
              <a:rPr lang="en-GB" dirty="0">
                <a:solidFill>
                  <a:schemeClr val="tx1"/>
                </a:solidFill>
              </a:rPr>
              <a:t>Now write down what makes them different to your summer products. </a:t>
            </a:r>
          </a:p>
          <a:p>
            <a:pPr marL="342900" indent="-342900" algn="just">
              <a:buFont typeface="+mj-lt"/>
              <a:buAutoNum type="arabicPeriod"/>
            </a:pPr>
            <a:endParaRPr lang="en-GB" dirty="0">
              <a:solidFill>
                <a:schemeClr val="tx1"/>
              </a:solidFill>
            </a:endParaRPr>
          </a:p>
          <a:p>
            <a:pPr marL="342900" lvl="0" indent="-342900" algn="just">
              <a:buFont typeface="+mj-lt"/>
              <a:buAutoNum type="arabicPeriod"/>
            </a:pPr>
            <a:r>
              <a:rPr lang="en-GB" dirty="0">
                <a:solidFill>
                  <a:schemeClr val="tx1"/>
                </a:solidFill>
              </a:rPr>
              <a:t>Are the differences positive, such that you want to enhance them, or are your best winter products a poor version of your summer product? It may be better to increase your offering, i.e., provide additional benefits to consumers, rather than simply reduce prices.  </a:t>
            </a:r>
            <a:br>
              <a:rPr lang="en-GB" dirty="0">
                <a:solidFill>
                  <a:schemeClr val="tx1"/>
                </a:solidFill>
              </a:rPr>
            </a:br>
            <a:endParaRPr lang="en-GB" dirty="0">
              <a:solidFill>
                <a:schemeClr val="tx1"/>
              </a:solidFill>
            </a:endParaRPr>
          </a:p>
          <a:p>
            <a:pPr marL="342900" lvl="0" indent="-342900" algn="just">
              <a:buFont typeface="+mj-lt"/>
              <a:buAutoNum type="arabicPeriod"/>
            </a:pPr>
            <a:r>
              <a:rPr lang="en-GB" dirty="0">
                <a:solidFill>
                  <a:schemeClr val="tx1"/>
                </a:solidFill>
              </a:rPr>
              <a:t>It’s time to brainstorm ways to enhance your products to become appealing winter experiences:</a:t>
            </a:r>
          </a:p>
          <a:p>
            <a:pPr marL="342900" lvl="0" indent="-342900" algn="just">
              <a:buFont typeface="+mj-lt"/>
              <a:buAutoNum type="arabicPeriod"/>
            </a:pPr>
            <a:endParaRPr lang="en-GB" dirty="0">
              <a:solidFill>
                <a:schemeClr val="tx1"/>
              </a:solidFill>
            </a:endParaRPr>
          </a:p>
          <a:p>
            <a:pPr marL="1028700" lvl="1" algn="just">
              <a:buFont typeface="Arial" panose="020B0604020202020204" pitchFamily="34" charset="0"/>
              <a:buChar char="•"/>
            </a:pPr>
            <a:r>
              <a:rPr lang="en-GB" dirty="0">
                <a:solidFill>
                  <a:schemeClr val="tx1"/>
                </a:solidFill>
              </a:rPr>
              <a:t>Theme it: decorate for Halloween, Christmas and then Chinese New Year, so your customers always find something new. </a:t>
            </a:r>
          </a:p>
          <a:p>
            <a:pPr marL="1028700" lvl="1" algn="just">
              <a:buFont typeface="Arial" panose="020B0604020202020204" pitchFamily="34" charset="0"/>
              <a:buChar char="•"/>
            </a:pPr>
            <a:r>
              <a:rPr lang="en-GB" dirty="0">
                <a:solidFill>
                  <a:schemeClr val="tx1"/>
                </a:solidFill>
              </a:rPr>
              <a:t>Make it longer: mix indoors and outdoors by adding extra activities such as an Autumn leaves family hunt and collage.</a:t>
            </a:r>
          </a:p>
          <a:p>
            <a:pPr marL="1028700" lvl="1" algn="just">
              <a:buFont typeface="Arial" panose="020B0604020202020204" pitchFamily="34" charset="0"/>
              <a:buChar char="•"/>
            </a:pPr>
            <a:r>
              <a:rPr lang="en-GB" dirty="0">
                <a:solidFill>
                  <a:schemeClr val="tx1"/>
                </a:solidFill>
              </a:rPr>
              <a:t>Make it unique: tempt customers with small gifts such as a small drink or food tasting.</a:t>
            </a:r>
          </a:p>
          <a:p>
            <a:pPr marL="1028700" lvl="1" algn="just">
              <a:buFont typeface="Arial" panose="020B0604020202020204" pitchFamily="34" charset="0"/>
              <a:buChar char="•"/>
            </a:pPr>
            <a:r>
              <a:rPr lang="en-GB" dirty="0">
                <a:solidFill>
                  <a:schemeClr val="tx1"/>
                </a:solidFill>
              </a:rPr>
              <a:t>Make it special: promote beach walks with your dog, which are not possible in peak season.</a:t>
            </a:r>
          </a:p>
          <a:p>
            <a:pPr marL="1028700" lvl="1" algn="just">
              <a:buFont typeface="Arial" panose="020B0604020202020204" pitchFamily="34" charset="0"/>
              <a:buChar char="•"/>
            </a:pPr>
            <a:r>
              <a:rPr lang="en-GB" dirty="0">
                <a:solidFill>
                  <a:schemeClr val="tx1"/>
                </a:solidFill>
              </a:rPr>
              <a:t>Increase the size of the group: incentivise past customers to bring a friend.</a:t>
            </a:r>
          </a:p>
          <a:p>
            <a:pPr marL="1028700" lvl="1" algn="just">
              <a:buFont typeface="Arial" panose="020B0604020202020204" pitchFamily="34" charset="0"/>
              <a:buChar char="•"/>
            </a:pPr>
            <a:r>
              <a:rPr lang="en-GB" dirty="0">
                <a:solidFill>
                  <a:schemeClr val="tx1"/>
                </a:solidFill>
              </a:rPr>
              <a:t>Share it with another business: Bring in an expert on a certain topic who needs a venue (or offer your expertise to different venues).</a:t>
            </a:r>
          </a:p>
          <a:p>
            <a:pPr marL="1028700" lvl="1" algn="just">
              <a:buFont typeface="Arial" panose="020B0604020202020204" pitchFamily="34" charset="0"/>
              <a:buChar char="•"/>
            </a:pPr>
            <a:r>
              <a:rPr lang="en-GB" dirty="0">
                <a:solidFill>
                  <a:schemeClr val="tx1"/>
                </a:solidFill>
              </a:rPr>
              <a:t>Share it with the community: have an open day for schools, care homes, community groups.</a:t>
            </a:r>
          </a:p>
          <a:p>
            <a:pPr marL="1028700" lvl="1" algn="just">
              <a:buFont typeface="Arial" panose="020B0604020202020204" pitchFamily="34" charset="0"/>
              <a:buChar char="•"/>
            </a:pPr>
            <a:r>
              <a:rPr lang="en-GB" dirty="0">
                <a:solidFill>
                  <a:schemeClr val="tx1"/>
                </a:solidFill>
              </a:rPr>
              <a:t>Other ideas?</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49</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Work with the seasons, not against them</a:t>
            </a:r>
          </a:p>
          <a:p>
            <a:endParaRPr lang="en-GB" dirty="0"/>
          </a:p>
          <a:p>
            <a:endParaRPr lang="en-GB" dirty="0"/>
          </a:p>
          <a:p>
            <a:endParaRPr lang="en-GB" dirty="0"/>
          </a:p>
        </p:txBody>
      </p:sp>
      <p:pic>
        <p:nvPicPr>
          <p:cNvPr id="10" name="Picture 9">
            <a:extLst>
              <a:ext uri="{FF2B5EF4-FFF2-40B4-BE49-F238E27FC236}">
                <a16:creationId xmlns:a16="http://schemas.microsoft.com/office/drawing/2014/main" id="{C41F20DF-D299-4B52-A27E-C6CD9E4C543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23465" y="1320803"/>
            <a:ext cx="6867525" cy="1698656"/>
          </a:xfrm>
          <a:prstGeom prst="rect">
            <a:avLst/>
          </a:prstGeom>
        </p:spPr>
      </p:pic>
    </p:spTree>
    <p:extLst>
      <p:ext uri="{BB962C8B-B14F-4D97-AF65-F5344CB8AC3E}">
        <p14:creationId xmlns:p14="http://schemas.microsoft.com/office/powerpoint/2010/main" val="2406037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7030A0"/>
                </a:solidFill>
              </a:rPr>
              <a:t>Engage your customer’s five senses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b="1" dirty="0">
                <a:solidFill>
                  <a:schemeClr val="tx1"/>
                </a:solidFill>
              </a:rPr>
              <a:t>Aesthetics</a:t>
            </a:r>
            <a:r>
              <a:rPr lang="en-GB" dirty="0">
                <a:solidFill>
                  <a:schemeClr val="tx1"/>
                </a:solidFill>
              </a:rPr>
              <a:t>, colour and light are the primary contributors to experience perception</a:t>
            </a:r>
          </a:p>
          <a:p>
            <a:pPr algn="just"/>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Experiences can be enhanced by </a:t>
            </a:r>
            <a:r>
              <a:rPr lang="en-GB" b="1" dirty="0">
                <a:solidFill>
                  <a:schemeClr val="tx1"/>
                </a:solidFill>
              </a:rPr>
              <a:t>music</a:t>
            </a:r>
            <a:r>
              <a:rPr lang="en-GB" dirty="0">
                <a:solidFill>
                  <a:schemeClr val="tx1"/>
                </a:solidFill>
              </a:rPr>
              <a:t>, and other natural or artificial </a:t>
            </a:r>
            <a:r>
              <a:rPr lang="en-GB" b="1" dirty="0">
                <a:solidFill>
                  <a:schemeClr val="tx1"/>
                </a:solidFill>
              </a:rPr>
              <a:t>sounds</a:t>
            </a:r>
          </a:p>
          <a:p>
            <a:pPr algn="just"/>
            <a:endParaRPr lang="en-GB" b="1" dirty="0">
              <a:solidFill>
                <a:schemeClr val="tx1"/>
              </a:solidFill>
            </a:endParaRPr>
          </a:p>
          <a:p>
            <a:pPr marL="285750" indent="-285750" algn="just">
              <a:buFont typeface="Arial" panose="020B0604020202020204" pitchFamily="34" charset="0"/>
              <a:buChar char="•"/>
            </a:pPr>
            <a:r>
              <a:rPr lang="en-GB" b="1" dirty="0">
                <a:solidFill>
                  <a:schemeClr val="tx1"/>
                </a:solidFill>
              </a:rPr>
              <a:t>Textures</a:t>
            </a:r>
            <a:r>
              <a:rPr lang="en-GB" dirty="0">
                <a:solidFill>
                  <a:schemeClr val="tx1"/>
                </a:solidFill>
              </a:rPr>
              <a:t> improve a traveller’s participation with their surroundings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b="1" dirty="0">
                <a:solidFill>
                  <a:schemeClr val="tx1"/>
                </a:solidFill>
              </a:rPr>
              <a:t>Odours</a:t>
            </a:r>
            <a:r>
              <a:rPr lang="en-GB" dirty="0">
                <a:solidFill>
                  <a:schemeClr val="tx1"/>
                </a:solidFill>
              </a:rPr>
              <a:t> and </a:t>
            </a:r>
            <a:r>
              <a:rPr lang="en-GB" b="1" dirty="0">
                <a:solidFill>
                  <a:schemeClr val="tx1"/>
                </a:solidFill>
              </a:rPr>
              <a:t>tastes</a:t>
            </a:r>
            <a:r>
              <a:rPr lang="en-GB" dirty="0">
                <a:solidFill>
                  <a:schemeClr val="tx1"/>
                </a:solidFill>
              </a:rPr>
              <a:t> enhance visitor engagement</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Inclusivity and accessibility</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5</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lstStyle/>
          <a:p>
            <a:r>
              <a:rPr lang="en-GB" dirty="0"/>
              <a:t>Experiences are multi-sensory</a:t>
            </a:r>
          </a:p>
          <a:p>
            <a:endParaRPr lang="en-GB" dirty="0"/>
          </a:p>
        </p:txBody>
      </p:sp>
      <p:pic>
        <p:nvPicPr>
          <p:cNvPr id="10" name="Picture 9">
            <a:extLst>
              <a:ext uri="{FF2B5EF4-FFF2-40B4-BE49-F238E27FC236}">
                <a16:creationId xmlns:a16="http://schemas.microsoft.com/office/drawing/2014/main" id="{FD1FA462-7518-430C-98D3-F508914166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3414" y="884645"/>
            <a:ext cx="4098586" cy="5690751"/>
          </a:xfrm>
          <a:prstGeom prst="rect">
            <a:avLst/>
          </a:prstGeom>
        </p:spPr>
      </p:pic>
    </p:spTree>
    <p:extLst>
      <p:ext uri="{BB962C8B-B14F-4D97-AF65-F5344CB8AC3E}">
        <p14:creationId xmlns:p14="http://schemas.microsoft.com/office/powerpoint/2010/main" val="30347335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968" y="2056267"/>
            <a:ext cx="8516203" cy="1098697"/>
          </a:xfrm>
        </p:spPr>
        <p:txBody>
          <a:bodyPr/>
          <a:lstStyle/>
          <a:p>
            <a:r>
              <a:rPr lang="en-GB" sz="3200" b="1" dirty="0">
                <a:solidFill>
                  <a:srgbClr val="0070C0"/>
                </a:solidFill>
              </a:rPr>
              <a:t>5. Time for marketing and storytelling</a:t>
            </a:r>
            <a:endParaRPr lang="en-GB" sz="3200" dirty="0">
              <a:solidFill>
                <a:srgbClr val="0070C0"/>
              </a:solidFill>
            </a:endParaRPr>
          </a:p>
        </p:txBody>
      </p:sp>
      <p:sp>
        <p:nvSpPr>
          <p:cNvPr id="3" name="Date Placeholder 2"/>
          <p:cNvSpPr>
            <a:spLocks noGrp="1"/>
          </p:cNvSpPr>
          <p:nvPr>
            <p:ph type="dt" sz="half" idx="4294967295"/>
          </p:nvPr>
        </p:nvSpPr>
        <p:spPr>
          <a:xfrm>
            <a:off x="125810" y="6575396"/>
            <a:ext cx="2709697" cy="282607"/>
          </a:xfrm>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50</a:t>
            </a:fld>
            <a:endParaRPr lang="en-US" dirty="0"/>
          </a:p>
        </p:txBody>
      </p:sp>
      <p:pic>
        <p:nvPicPr>
          <p:cNvPr id="6" name="Picture 5" descr="A picture containing text, clipart&#10;&#10;Description automatically generated">
            <a:extLst>
              <a:ext uri="{FF2B5EF4-FFF2-40B4-BE49-F238E27FC236}">
                <a16:creationId xmlns:a16="http://schemas.microsoft.com/office/drawing/2014/main" id="{5E4EB3D5-D043-432C-ADD6-4493036C7B79}"/>
              </a:ext>
            </a:extLst>
          </p:cNvPr>
          <p:cNvPicPr>
            <a:picLocks noChangeAspect="1"/>
          </p:cNvPicPr>
          <p:nvPr/>
        </p:nvPicPr>
        <p:blipFill>
          <a:blip r:embed="rId3"/>
          <a:stretch>
            <a:fillRect/>
          </a:stretch>
        </p:blipFill>
        <p:spPr>
          <a:xfrm>
            <a:off x="125810" y="402660"/>
            <a:ext cx="2468100" cy="806328"/>
          </a:xfrm>
          <a:prstGeom prst="rect">
            <a:avLst/>
          </a:prstGeom>
        </p:spPr>
      </p:pic>
      <p:pic>
        <p:nvPicPr>
          <p:cNvPr id="7" name="Picture 6" descr="A picture containing person&#10;&#10;Description automatically generated">
            <a:extLst>
              <a:ext uri="{FF2B5EF4-FFF2-40B4-BE49-F238E27FC236}">
                <a16:creationId xmlns:a16="http://schemas.microsoft.com/office/drawing/2014/main" id="{EC9B73AB-937B-4B6E-AC68-2136A6326836}"/>
              </a:ext>
            </a:extLst>
          </p:cNvPr>
          <p:cNvPicPr>
            <a:picLocks noChangeAspect="1"/>
          </p:cNvPicPr>
          <p:nvPr/>
        </p:nvPicPr>
        <p:blipFill>
          <a:blip r:embed="rId4"/>
          <a:stretch>
            <a:fillRect/>
          </a:stretch>
        </p:blipFill>
        <p:spPr>
          <a:xfrm>
            <a:off x="3737728" y="3431033"/>
            <a:ext cx="4716544" cy="3144363"/>
          </a:xfrm>
          <a:prstGeom prst="rect">
            <a:avLst/>
          </a:prstGeom>
        </p:spPr>
      </p:pic>
    </p:spTree>
    <p:extLst>
      <p:ext uri="{BB962C8B-B14F-4D97-AF65-F5344CB8AC3E}">
        <p14:creationId xmlns:p14="http://schemas.microsoft.com/office/powerpoint/2010/main" val="19125491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0070C0"/>
                </a:solidFill>
              </a:rPr>
              <a:t>Invest in low season marketing resources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85000" lnSpcReduction="20000"/>
          </a:bodyPr>
          <a:lstStyle/>
          <a:p>
            <a:pPr algn="just"/>
            <a:r>
              <a:rPr lang="en-GB" b="1" dirty="0">
                <a:solidFill>
                  <a:schemeClr val="tx1"/>
                </a:solidFill>
              </a:rPr>
              <a:t>Identify communication channels. </a:t>
            </a:r>
            <a:r>
              <a:rPr lang="en-GB" dirty="0">
                <a:solidFill>
                  <a:schemeClr val="tx1"/>
                </a:solidFill>
              </a:rPr>
              <a:t>Search online for “ten things to do in winter in my area”, or “winter wedding venues”, or “winter days out”. Understand what those suppliers of experiences do that is different to your offering, and figure out how you can pitch for your business to be included. </a:t>
            </a:r>
          </a:p>
          <a:p>
            <a:pPr algn="just"/>
            <a:r>
              <a:rPr lang="en-GB" b="1" dirty="0">
                <a:solidFill>
                  <a:schemeClr val="tx1"/>
                </a:solidFill>
              </a:rPr>
              <a:t> </a:t>
            </a:r>
            <a:endParaRPr lang="en-GB" dirty="0">
              <a:solidFill>
                <a:schemeClr val="tx1"/>
              </a:solidFill>
            </a:endParaRPr>
          </a:p>
          <a:p>
            <a:pPr algn="just"/>
            <a:r>
              <a:rPr lang="en-GB" b="1" dirty="0">
                <a:solidFill>
                  <a:schemeClr val="tx1"/>
                </a:solidFill>
              </a:rPr>
              <a:t>Identify online publications in need of content. </a:t>
            </a:r>
            <a:r>
              <a:rPr lang="en-GB" dirty="0">
                <a:solidFill>
                  <a:schemeClr val="tx1"/>
                </a:solidFill>
              </a:rPr>
              <a:t>Travel blogs and </a:t>
            </a:r>
            <a:r>
              <a:rPr lang="en-GB" dirty="0" err="1">
                <a:solidFill>
                  <a:schemeClr val="tx1"/>
                </a:solidFill>
              </a:rPr>
              <a:t>magasines</a:t>
            </a:r>
            <a:r>
              <a:rPr lang="en-GB" dirty="0">
                <a:solidFill>
                  <a:schemeClr val="tx1"/>
                </a:solidFill>
              </a:rPr>
              <a:t> need content so if you have a unique experience, invite journalists to experience your services and pitch a story to them.</a:t>
            </a:r>
          </a:p>
          <a:p>
            <a:pPr algn="just"/>
            <a:r>
              <a:rPr lang="en-GB" dirty="0">
                <a:solidFill>
                  <a:schemeClr val="tx1"/>
                </a:solidFill>
              </a:rPr>
              <a:t> </a:t>
            </a:r>
          </a:p>
          <a:p>
            <a:pPr algn="just"/>
            <a:r>
              <a:rPr lang="en-GB" b="1" dirty="0">
                <a:solidFill>
                  <a:schemeClr val="tx1"/>
                </a:solidFill>
              </a:rPr>
              <a:t>Enjoy winter photography</a:t>
            </a:r>
            <a:r>
              <a:rPr lang="en-GB" dirty="0">
                <a:solidFill>
                  <a:schemeClr val="tx1"/>
                </a:solidFill>
              </a:rPr>
              <a:t>. Customers want to be able to picture themselves in the photography you use in your marketing efforts. Winter photography of cosy interiors and fireplaces, and beautiful landscape winter scenery can be compellingly evocative and inviting.</a:t>
            </a:r>
          </a:p>
          <a:p>
            <a:pPr algn="just"/>
            <a:r>
              <a:rPr lang="en-GB" dirty="0">
                <a:solidFill>
                  <a:schemeClr val="tx1"/>
                </a:solidFill>
              </a:rPr>
              <a:t> </a:t>
            </a:r>
          </a:p>
          <a:p>
            <a:pPr algn="just"/>
            <a:r>
              <a:rPr lang="en-GB" b="1" dirty="0">
                <a:solidFill>
                  <a:schemeClr val="tx1"/>
                </a:solidFill>
              </a:rPr>
              <a:t>Update your website regularly</a:t>
            </a:r>
            <a:r>
              <a:rPr lang="en-GB" dirty="0">
                <a:solidFill>
                  <a:schemeClr val="tx1"/>
                </a:solidFill>
              </a:rPr>
              <a:t>. Your website today needs to show what your business, and its surroundings, look like at the time that your customers expect to visit you. Prepare website content that is season specific and rotate it throughout the year. </a:t>
            </a:r>
          </a:p>
          <a:p>
            <a:pPr algn="just"/>
            <a:r>
              <a:rPr lang="en-GB" dirty="0">
                <a:solidFill>
                  <a:schemeClr val="tx1"/>
                </a:solidFill>
              </a:rPr>
              <a:t> </a:t>
            </a:r>
          </a:p>
          <a:p>
            <a:pPr algn="just"/>
            <a:r>
              <a:rPr lang="en-GB" b="1" dirty="0">
                <a:solidFill>
                  <a:schemeClr val="tx1"/>
                </a:solidFill>
              </a:rPr>
              <a:t>Market onsite to encourage repeat custom</a:t>
            </a:r>
            <a:r>
              <a:rPr lang="en-GB" dirty="0">
                <a:solidFill>
                  <a:schemeClr val="tx1"/>
                </a:solidFill>
              </a:rPr>
              <a:t>.  Through a leaflet, a coffee table photo book, or photos on your walls.</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51</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a:xfrm>
            <a:off x="609600" y="936628"/>
            <a:ext cx="7461796" cy="660515"/>
          </a:xfrm>
        </p:spPr>
        <p:txBody>
          <a:bodyPr>
            <a:normAutofit/>
          </a:bodyPr>
          <a:lstStyle/>
          <a:p>
            <a:r>
              <a:rPr lang="en-GB" dirty="0"/>
              <a:t>You will need to work harder to attract winter, rather than summer, customers but the efforts will pay off all year round. </a:t>
            </a:r>
          </a:p>
          <a:p>
            <a:endParaRPr lang="en-GB" dirty="0"/>
          </a:p>
        </p:txBody>
      </p:sp>
      <p:pic>
        <p:nvPicPr>
          <p:cNvPr id="10" name="Picture 9">
            <a:extLst>
              <a:ext uri="{FF2B5EF4-FFF2-40B4-BE49-F238E27FC236}">
                <a16:creationId xmlns:a16="http://schemas.microsoft.com/office/drawing/2014/main" id="{E43E0D37-75EB-433E-B29A-6547E5B405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84646"/>
            <a:ext cx="4120604" cy="5687689"/>
          </a:xfrm>
          <a:prstGeom prst="rect">
            <a:avLst/>
          </a:prstGeom>
        </p:spPr>
      </p:pic>
    </p:spTree>
    <p:extLst>
      <p:ext uri="{BB962C8B-B14F-4D97-AF65-F5344CB8AC3E}">
        <p14:creationId xmlns:p14="http://schemas.microsoft.com/office/powerpoint/2010/main" val="1524484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0070C0"/>
                </a:solidFill>
              </a:rPr>
              <a:t>Invest in low season marketing resources</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Instagram allows us to introduce our snowdrop walks to a new audience who are seeking </a:t>
            </a:r>
            <a:r>
              <a:rPr lang="en-GB" dirty="0" err="1">
                <a:solidFill>
                  <a:schemeClr val="tx1"/>
                </a:solidFill>
              </a:rPr>
              <a:t>instagrammable</a:t>
            </a:r>
            <a:r>
              <a:rPr lang="en-GB" dirty="0">
                <a:solidFill>
                  <a:schemeClr val="tx1"/>
                </a:solidFill>
              </a:rPr>
              <a:t> settings in which to take pictures, for example, of their children, partners or dogs. </a:t>
            </a:r>
          </a:p>
          <a:p>
            <a:pPr marL="285750" indent="-285750" algn="just">
              <a:buFont typeface="Arial" panose="020B0604020202020204" pitchFamily="34" charset="0"/>
              <a:buChar char="•"/>
            </a:pPr>
            <a:endParaRPr lang="en-GB" i="1" dirty="0">
              <a:solidFill>
                <a:schemeClr val="tx1"/>
              </a:solidFill>
            </a:endParaRPr>
          </a:p>
          <a:p>
            <a:pPr marL="285750" indent="-285750" algn="just">
              <a:buFont typeface="Arial" panose="020B0604020202020204" pitchFamily="34" charset="0"/>
              <a:buChar char="•"/>
            </a:pPr>
            <a:r>
              <a:rPr lang="en-GB" dirty="0">
                <a:solidFill>
                  <a:schemeClr val="tx1"/>
                </a:solidFill>
              </a:rPr>
              <a:t>We are developing a collection to showcase the snowdrop’s amazing range, and we have designed the Abbey’s gardens to provide snowdrop photo opportunities. Snowdrops work well to attract social media attention and increase demand for days out, at a time of year when there are few leisure opportunities.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Design your visitor experience to encourage people to spend more time, and money, by providing them with a number of “must do” activities. Encourage them to share photos of their experience.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52</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widen our appeal by harnessing social media trends to attract a new audience</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Elizabeth Meath Baker is the Director of Walsingham Estate Trading Ltd, responsible for public access to Walsingham Abbey, Norfolk (UK)</a:t>
            </a:r>
            <a:endParaRPr lang="en-GB" dirty="0"/>
          </a:p>
        </p:txBody>
      </p:sp>
      <p:pic>
        <p:nvPicPr>
          <p:cNvPr id="8" name="Picture 7">
            <a:extLst>
              <a:ext uri="{FF2B5EF4-FFF2-40B4-BE49-F238E27FC236}">
                <a16:creationId xmlns:a16="http://schemas.microsoft.com/office/drawing/2014/main" id="{43448406-C8A9-4AFD-AE87-D21FD29FF2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2174" b="-12174"/>
          <a:stretch/>
        </p:blipFill>
        <p:spPr>
          <a:xfrm>
            <a:off x="2" y="883755"/>
            <a:ext cx="4087936" cy="4828655"/>
          </a:xfrm>
          <a:prstGeom prst="rect">
            <a:avLst/>
          </a:prstGeom>
        </p:spPr>
      </p:pic>
      <p:pic>
        <p:nvPicPr>
          <p:cNvPr id="14" name="Picture 13">
            <a:extLst>
              <a:ext uri="{FF2B5EF4-FFF2-40B4-BE49-F238E27FC236}">
                <a16:creationId xmlns:a16="http://schemas.microsoft.com/office/drawing/2014/main" id="{A1AD12F0-5792-4082-ACF5-0C42E23AC67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4099"/>
          <a:stretch/>
        </p:blipFill>
        <p:spPr>
          <a:xfrm>
            <a:off x="2" y="3631347"/>
            <a:ext cx="4087933" cy="2944048"/>
          </a:xfrm>
          <a:prstGeom prst="rect">
            <a:avLst/>
          </a:prstGeom>
        </p:spPr>
      </p:pic>
    </p:spTree>
    <p:extLst>
      <p:ext uri="{BB962C8B-B14F-4D97-AF65-F5344CB8AC3E}">
        <p14:creationId xmlns:p14="http://schemas.microsoft.com/office/powerpoint/2010/main" val="8184911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0070C0"/>
                </a:solidFill>
              </a:rPr>
              <a:t>Harness the power of social media</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92500" lnSpcReduction="10000"/>
          </a:bodyPr>
          <a:lstStyle/>
          <a:p>
            <a:pPr algn="just"/>
            <a:r>
              <a:rPr lang="en-GB" sz="1200" b="1" dirty="0">
                <a:solidFill>
                  <a:schemeClr val="tx1"/>
                </a:solidFill>
              </a:rPr>
              <a:t>Set yourself a target</a:t>
            </a:r>
            <a:r>
              <a:rPr lang="en-GB" sz="1200" dirty="0">
                <a:solidFill>
                  <a:schemeClr val="tx1"/>
                </a:solidFill>
              </a:rPr>
              <a:t>. Figure out what you want to achieve and why it matters to you. </a:t>
            </a:r>
          </a:p>
          <a:p>
            <a:pPr algn="just"/>
            <a:endParaRPr lang="en-GB" sz="1200" dirty="0">
              <a:solidFill>
                <a:schemeClr val="tx1"/>
              </a:solidFill>
            </a:endParaRPr>
          </a:p>
          <a:p>
            <a:pPr algn="just"/>
            <a:r>
              <a:rPr lang="en-GB" sz="1200" b="1" dirty="0">
                <a:solidFill>
                  <a:schemeClr val="tx1"/>
                </a:solidFill>
              </a:rPr>
              <a:t>Learn about your customers</a:t>
            </a:r>
            <a:r>
              <a:rPr lang="en-GB" sz="1200" dirty="0">
                <a:solidFill>
                  <a:schemeClr val="tx1"/>
                </a:solidFill>
              </a:rPr>
              <a:t>. Use social media analytics to learn more about the profile of your followers, so you can meet their needs. </a:t>
            </a:r>
          </a:p>
          <a:p>
            <a:pPr algn="just"/>
            <a:endParaRPr lang="en-GB" sz="1200" dirty="0">
              <a:solidFill>
                <a:schemeClr val="tx1"/>
              </a:solidFill>
            </a:endParaRPr>
          </a:p>
          <a:p>
            <a:pPr algn="just"/>
            <a:r>
              <a:rPr lang="en-GB" sz="1200" b="1" dirty="0">
                <a:solidFill>
                  <a:schemeClr val="tx1"/>
                </a:solidFill>
              </a:rPr>
              <a:t>Learn from your competitors.</a:t>
            </a:r>
            <a:r>
              <a:rPr lang="en-GB" sz="1200" dirty="0">
                <a:solidFill>
                  <a:schemeClr val="tx1"/>
                </a:solidFill>
              </a:rPr>
              <a:t> Identify 3-5 businesses similar to yours that are more successful in social media and learn what they do differently. </a:t>
            </a:r>
          </a:p>
          <a:p>
            <a:pPr algn="just"/>
            <a:endParaRPr lang="en-GB" sz="1200" dirty="0">
              <a:solidFill>
                <a:schemeClr val="tx1"/>
              </a:solidFill>
            </a:endParaRPr>
          </a:p>
          <a:p>
            <a:pPr algn="just"/>
            <a:r>
              <a:rPr lang="en-GB" sz="1200" b="1" dirty="0">
                <a:solidFill>
                  <a:schemeClr val="tx1"/>
                </a:solidFill>
              </a:rPr>
              <a:t>Learn what already works for you</a:t>
            </a:r>
            <a:r>
              <a:rPr lang="en-GB" sz="1200" dirty="0">
                <a:solidFill>
                  <a:schemeClr val="tx1"/>
                </a:solidFill>
              </a:rPr>
              <a:t>. What’s different about the social media post that had the highest number of likes or shares, compared to your “average” post? Is it the time of day, the fact it has a better photo, the language you use, or that the content was funny rather than factual? </a:t>
            </a:r>
          </a:p>
          <a:p>
            <a:pPr algn="just"/>
            <a:endParaRPr lang="en-GB" sz="1200" dirty="0">
              <a:solidFill>
                <a:schemeClr val="tx1"/>
              </a:solidFill>
            </a:endParaRPr>
          </a:p>
          <a:p>
            <a:pPr algn="just"/>
            <a:r>
              <a:rPr lang="en-GB" sz="1200" b="1" dirty="0">
                <a:solidFill>
                  <a:schemeClr val="tx1"/>
                </a:solidFill>
              </a:rPr>
              <a:t>Each social media channel has a purpose</a:t>
            </a:r>
            <a:r>
              <a:rPr lang="en-GB" sz="1200" dirty="0">
                <a:solidFill>
                  <a:schemeClr val="tx1"/>
                </a:solidFill>
              </a:rPr>
              <a:t>. While Facebook and Instagram outrank all other channels in communication with customers, the purposes of YouTube or </a:t>
            </a:r>
            <a:r>
              <a:rPr lang="en-GB" sz="1200" dirty="0" err="1">
                <a:solidFill>
                  <a:schemeClr val="tx1"/>
                </a:solidFill>
              </a:rPr>
              <a:t>TikTok</a:t>
            </a:r>
            <a:r>
              <a:rPr lang="en-GB" sz="1200" dirty="0">
                <a:solidFill>
                  <a:schemeClr val="tx1"/>
                </a:solidFill>
              </a:rPr>
              <a:t> are very different.</a:t>
            </a:r>
          </a:p>
          <a:p>
            <a:pPr algn="just"/>
            <a:endParaRPr lang="en-GB" sz="1200" dirty="0">
              <a:solidFill>
                <a:schemeClr val="tx1"/>
              </a:solidFill>
            </a:endParaRPr>
          </a:p>
          <a:p>
            <a:pPr algn="just"/>
            <a:r>
              <a:rPr lang="it-IT" sz="1200" b="1" dirty="0">
                <a:solidFill>
                  <a:schemeClr val="tx1"/>
                </a:solidFill>
              </a:rPr>
              <a:t>Create a social media content calendar</a:t>
            </a:r>
            <a:r>
              <a:rPr lang="it-IT" sz="1200" dirty="0">
                <a:solidFill>
                  <a:schemeClr val="tx1"/>
                </a:solidFill>
              </a:rPr>
              <a:t>. </a:t>
            </a:r>
            <a:r>
              <a:rPr lang="en-GB" sz="1200" dirty="0">
                <a:solidFill>
                  <a:schemeClr val="tx1"/>
                </a:solidFill>
              </a:rPr>
              <a:t>Set up a posting schedule, for example with Hootsuite, so your posts are spaced out and they are released at the time of maximum engagement for your audience. </a:t>
            </a:r>
          </a:p>
          <a:p>
            <a:pPr algn="just"/>
            <a:endParaRPr lang="en-GB" sz="1200" dirty="0">
              <a:solidFill>
                <a:schemeClr val="tx1"/>
              </a:solidFill>
            </a:endParaRPr>
          </a:p>
          <a:p>
            <a:pPr algn="just"/>
            <a:r>
              <a:rPr lang="en-GB" sz="1200" b="1" dirty="0">
                <a:solidFill>
                  <a:schemeClr val="tx1"/>
                </a:solidFill>
              </a:rPr>
              <a:t>Set up social media competitions</a:t>
            </a:r>
            <a:r>
              <a:rPr lang="en-GB" sz="1200" dirty="0">
                <a:solidFill>
                  <a:schemeClr val="tx1"/>
                </a:solidFill>
              </a:rPr>
              <a:t>. Provide incentives to your customers to post about you.</a:t>
            </a:r>
          </a:p>
          <a:p>
            <a:pPr algn="just"/>
            <a:endParaRPr lang="en-GB" sz="1200" dirty="0">
              <a:solidFill>
                <a:schemeClr val="tx1"/>
              </a:solidFill>
            </a:endParaRPr>
          </a:p>
          <a:p>
            <a:pPr algn="just"/>
            <a:r>
              <a:rPr lang="en-GB" sz="1200" b="1" dirty="0">
                <a:solidFill>
                  <a:schemeClr val="tx1"/>
                </a:solidFill>
              </a:rPr>
              <a:t>Get professional help.</a:t>
            </a:r>
            <a:r>
              <a:rPr lang="en-GB" sz="1200" dirty="0">
                <a:solidFill>
                  <a:schemeClr val="tx1"/>
                </a:solidFill>
              </a:rPr>
              <a:t> While micro influencers with few followers may be happy to provide reviews for free in exchange for free use of your facilities, the people that are more established in social media will require a payment.</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53</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Create a social media plan and follow it systematically</a:t>
            </a:r>
          </a:p>
        </p:txBody>
      </p:sp>
      <p:pic>
        <p:nvPicPr>
          <p:cNvPr id="12" name="Picture 11">
            <a:extLst>
              <a:ext uri="{FF2B5EF4-FFF2-40B4-BE49-F238E27FC236}">
                <a16:creationId xmlns:a16="http://schemas.microsoft.com/office/drawing/2014/main" id="{C0624B7F-7EEF-4184-9BB0-35EC7187F84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84648"/>
            <a:ext cx="4120604" cy="5687687"/>
          </a:xfrm>
          <a:prstGeom prst="rect">
            <a:avLst/>
          </a:prstGeom>
        </p:spPr>
      </p:pic>
    </p:spTree>
    <p:extLst>
      <p:ext uri="{BB962C8B-B14F-4D97-AF65-F5344CB8AC3E}">
        <p14:creationId xmlns:p14="http://schemas.microsoft.com/office/powerpoint/2010/main" val="341676744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0070C0"/>
                </a:solidFill>
              </a:rPr>
              <a:t>Harness the power of social media</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encourage low season bookings with special offers and the main way we promote these is through social media. </a:t>
            </a:r>
          </a:p>
          <a:p>
            <a:pPr marL="285750" indent="-285750" algn="just">
              <a:buFont typeface="Arial" panose="020B0604020202020204" pitchFamily="34" charset="0"/>
              <a:buChar char="•"/>
            </a:pPr>
            <a:endParaRPr lang="en-GB" i="1" dirty="0">
              <a:solidFill>
                <a:schemeClr val="tx1"/>
              </a:solidFill>
            </a:endParaRPr>
          </a:p>
          <a:p>
            <a:pPr marL="285750" indent="-285750" algn="just">
              <a:buFont typeface="Arial" panose="020B0604020202020204" pitchFamily="34" charset="0"/>
              <a:buChar char="•"/>
            </a:pPr>
            <a:r>
              <a:rPr lang="en-GB" dirty="0">
                <a:solidFill>
                  <a:schemeClr val="tx1"/>
                </a:solidFill>
              </a:rPr>
              <a:t>Social Media Marketing = Photography + Affiliate Marketing </a:t>
            </a:r>
          </a:p>
          <a:p>
            <a:pPr algn="just"/>
            <a:r>
              <a:rPr lang="en-GB" i="1" dirty="0">
                <a:solidFill>
                  <a:schemeClr val="tx1"/>
                </a:solidFill>
              </a:rPr>
              <a:t>The Power of Photography: </a:t>
            </a:r>
            <a:r>
              <a:rPr lang="en-GB" dirty="0">
                <a:solidFill>
                  <a:schemeClr val="tx1"/>
                </a:solidFill>
              </a:rPr>
              <a:t>Pictures of cosy interiors and log fires on Instagram enhance peoples’ desire to visit</a:t>
            </a:r>
          </a:p>
          <a:p>
            <a:pPr algn="just"/>
            <a:r>
              <a:rPr lang="en-GB" i="1" dirty="0">
                <a:solidFill>
                  <a:schemeClr val="tx1"/>
                </a:solidFill>
              </a:rPr>
              <a:t>Affiliate Marketing: </a:t>
            </a:r>
            <a:r>
              <a:rPr lang="en-GB" dirty="0">
                <a:solidFill>
                  <a:schemeClr val="tx1"/>
                </a:solidFill>
              </a:rPr>
              <a:t>We </a:t>
            </a:r>
            <a:r>
              <a:rPr lang="en-GB" dirty="0" err="1">
                <a:solidFill>
                  <a:schemeClr val="tx1"/>
                </a:solidFill>
              </a:rPr>
              <a:t>investi</a:t>
            </a:r>
            <a:r>
              <a:rPr lang="en-GB" dirty="0">
                <a:solidFill>
                  <a:schemeClr val="tx1"/>
                </a:solidFill>
              </a:rPr>
              <a:t> in our affiliate program, partnering with influencers and brands. We track the benefits with links, product/account tags, exposure, exchange of followers. </a:t>
            </a:r>
          </a:p>
          <a:p>
            <a:pPr algn="just"/>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Strengthen audience engagement on social media through eye-catching photographs and collaborations with influencers.</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54</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have a winter-themed Social Media Marketing campaign</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Boutique Retreats is a holiday letting agency with a wide-ranging portfolio of 150 unique properties of various</a:t>
            </a:r>
            <a:r>
              <a:rPr lang="en-GB" dirty="0"/>
              <a:t> </a:t>
            </a:r>
            <a:r>
              <a:rPr lang="en-GB" i="1" dirty="0"/>
              <a:t>styles (UK)</a:t>
            </a:r>
            <a:endParaRPr lang="en-GB" dirty="0"/>
          </a:p>
        </p:txBody>
      </p:sp>
      <p:pic>
        <p:nvPicPr>
          <p:cNvPr id="16" name="Picture 15">
            <a:extLst>
              <a:ext uri="{FF2B5EF4-FFF2-40B4-BE49-F238E27FC236}">
                <a16:creationId xmlns:a16="http://schemas.microsoft.com/office/drawing/2014/main" id="{9B2D172F-703E-41D5-A516-4D1227CECC2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 y="883936"/>
            <a:ext cx="3223965" cy="5700217"/>
          </a:xfrm>
          <a:prstGeom prst="rect">
            <a:avLst/>
          </a:prstGeom>
        </p:spPr>
      </p:pic>
    </p:spTree>
    <p:extLst>
      <p:ext uri="{BB962C8B-B14F-4D97-AF65-F5344CB8AC3E}">
        <p14:creationId xmlns:p14="http://schemas.microsoft.com/office/powerpoint/2010/main" val="25246537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0070C0"/>
                </a:solidFill>
              </a:rPr>
              <a:t>Become a storyteller</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85000" lnSpcReduction="10000"/>
          </a:bodyPr>
          <a:lstStyle/>
          <a:p>
            <a:pPr marL="285750" lvl="0" indent="-285750" algn="just">
              <a:buFont typeface="Arial" panose="020B0604020202020204" pitchFamily="34" charset="0"/>
              <a:buChar char="•"/>
            </a:pPr>
            <a:r>
              <a:rPr lang="en-GB" b="1" dirty="0">
                <a:solidFill>
                  <a:schemeClr val="tx1"/>
                </a:solidFill>
              </a:rPr>
              <a:t>Sensory experience</a:t>
            </a:r>
            <a:r>
              <a:rPr lang="en-GB" dirty="0">
                <a:solidFill>
                  <a:schemeClr val="tx1"/>
                </a:solidFill>
              </a:rPr>
              <a:t>: engage your audience with visual content such as pictures and videos. Vision accounts for more than 50% of purchase intention. Sounds, smells, taste, touch can also improve advertisement effectiveness.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Emotional experience</a:t>
            </a:r>
            <a:r>
              <a:rPr lang="en-GB" dirty="0">
                <a:solidFill>
                  <a:schemeClr val="tx1"/>
                </a:solidFill>
              </a:rPr>
              <a:t>: create emotion-inducing stimuli such as happiness (more shares), sadness (more clicks), fear/surprise (more loyalty), anger/disgust (viral content).</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Problem-solving experience</a:t>
            </a:r>
            <a:r>
              <a:rPr lang="en-GB" dirty="0">
                <a:solidFill>
                  <a:schemeClr val="tx1"/>
                </a:solidFill>
              </a:rPr>
              <a:t>: engage your audience with creative thinking and make them curious about your offers.</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Physical/virtual experience and lifestyles: </a:t>
            </a:r>
            <a:r>
              <a:rPr lang="en-GB" dirty="0">
                <a:solidFill>
                  <a:schemeClr val="tx1"/>
                </a:solidFill>
              </a:rPr>
              <a:t>focus on the virtual experience of interaction with both products and other individuals, since action-oriented advertisement communicates motivation and meaning.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Ideal self: </a:t>
            </a:r>
            <a:r>
              <a:rPr lang="en-GB" dirty="0">
                <a:solidFill>
                  <a:schemeClr val="tx1"/>
                </a:solidFill>
              </a:rPr>
              <a:t>embellish customers’ appeals for self-improvement and their desired impressions of the social context, for example, through social media and influencers.</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55</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Connect and inspire so that your prospective customer feels something</a:t>
            </a:r>
          </a:p>
        </p:txBody>
      </p:sp>
      <p:pic>
        <p:nvPicPr>
          <p:cNvPr id="10" name="Picture 9">
            <a:extLst>
              <a:ext uri="{FF2B5EF4-FFF2-40B4-BE49-F238E27FC236}">
                <a16:creationId xmlns:a16="http://schemas.microsoft.com/office/drawing/2014/main" id="{C0F1092C-E376-45A5-A102-C788A10BE64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91095"/>
            <a:ext cx="4120604" cy="5687686"/>
          </a:xfrm>
          <a:prstGeom prst="rect">
            <a:avLst/>
          </a:prstGeom>
        </p:spPr>
      </p:pic>
    </p:spTree>
    <p:extLst>
      <p:ext uri="{BB962C8B-B14F-4D97-AF65-F5344CB8AC3E}">
        <p14:creationId xmlns:p14="http://schemas.microsoft.com/office/powerpoint/2010/main" val="92654251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0070C0"/>
                </a:solidFill>
              </a:rPr>
              <a:t>Become a storyteller</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fontScale="92500" lnSpcReduction="2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have installed “colour-blind” (colour vision deficiency) viewfinders powered by </a:t>
            </a:r>
            <a:r>
              <a:rPr lang="en-GB" dirty="0" err="1">
                <a:solidFill>
                  <a:schemeClr val="tx1"/>
                </a:solidFill>
              </a:rPr>
              <a:t>EnChroma</a:t>
            </a:r>
            <a:r>
              <a:rPr lang="en-GB" dirty="0">
                <a:solidFill>
                  <a:schemeClr val="tx1"/>
                </a:solidFill>
              </a:rPr>
              <a:t> lens technology at 12 parks and scenic overlooks across the Tennessee State.</a:t>
            </a:r>
          </a:p>
          <a:p>
            <a:pPr marL="285750" indent="-285750" algn="just">
              <a:buFont typeface="Arial" panose="020B0604020202020204" pitchFamily="34" charset="0"/>
              <a:buChar char="•"/>
            </a:pPr>
            <a:endParaRPr lang="en-GB" i="1" dirty="0">
              <a:solidFill>
                <a:schemeClr val="tx1"/>
              </a:solidFill>
            </a:endParaRPr>
          </a:p>
          <a:p>
            <a:pPr marL="285750" indent="-285750" algn="just">
              <a:buFont typeface="Arial" panose="020B0604020202020204" pitchFamily="34" charset="0"/>
              <a:buChar char="•"/>
            </a:pPr>
            <a:r>
              <a:rPr lang="en-GB" dirty="0">
                <a:solidFill>
                  <a:schemeClr val="tx1"/>
                </a:solidFill>
              </a:rPr>
              <a:t>Using </a:t>
            </a:r>
            <a:r>
              <a:rPr lang="en-GB" dirty="0" err="1">
                <a:solidFill>
                  <a:schemeClr val="tx1"/>
                </a:solidFill>
              </a:rPr>
              <a:t>EnChroma</a:t>
            </a:r>
            <a:r>
              <a:rPr lang="en-GB" dirty="0">
                <a:solidFill>
                  <a:schemeClr val="tx1"/>
                </a:solidFill>
              </a:rPr>
              <a:t> technology, Tennessee installed 12 new viewfinders at scenic overlooks across the state. The ground-breaking spectral lens technology is designed to enable people with colour vision deficiencies to see a broader range of clear, vibrant colours. Our video content showcase the incredible experience for colour-blind tourists, and serve as an unprecedented marketing campaign for the stunning beauty of Tennessee during autumn seasons.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Be on the lookout for innovative technologies of the 21st century that can open up the experiences of your destination to people with disabilities.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56</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bring autumn to life with colour-blind-friendly scenic viewers</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Commissioner Mark Ezell heads the Tennessee Department of Tourist Development (US) </a:t>
            </a:r>
            <a:endParaRPr lang="en-GB" dirty="0"/>
          </a:p>
        </p:txBody>
      </p:sp>
      <p:pic>
        <p:nvPicPr>
          <p:cNvPr id="15" name="Picture 14">
            <a:extLst>
              <a:ext uri="{FF2B5EF4-FFF2-40B4-BE49-F238E27FC236}">
                <a16:creationId xmlns:a16="http://schemas.microsoft.com/office/drawing/2014/main" id="{51036EE3-9900-4E3A-85CC-A103FB59A70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 y="883754"/>
            <a:ext cx="4121388" cy="2747592"/>
          </a:xfrm>
          <a:prstGeom prst="rect">
            <a:avLst/>
          </a:prstGeom>
        </p:spPr>
      </p:pic>
      <p:pic>
        <p:nvPicPr>
          <p:cNvPr id="16" name="Picture 15">
            <a:extLst>
              <a:ext uri="{FF2B5EF4-FFF2-40B4-BE49-F238E27FC236}">
                <a16:creationId xmlns:a16="http://schemas.microsoft.com/office/drawing/2014/main" id="{166B443C-D3D9-45DA-889B-F06655C8C60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3631346"/>
            <a:ext cx="4121389" cy="2944048"/>
          </a:xfrm>
          <a:prstGeom prst="rect">
            <a:avLst/>
          </a:prstGeom>
        </p:spPr>
      </p:pic>
    </p:spTree>
    <p:extLst>
      <p:ext uri="{BB962C8B-B14F-4D97-AF65-F5344CB8AC3E}">
        <p14:creationId xmlns:p14="http://schemas.microsoft.com/office/powerpoint/2010/main" val="20740761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0070C0"/>
                </a:solidFill>
              </a:rPr>
              <a:t>Involve your customers in your storytelling </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92500" lnSpcReduction="20000"/>
          </a:bodyPr>
          <a:lstStyle/>
          <a:p>
            <a:pPr marL="285750" lvl="0" indent="-285750" algn="just">
              <a:buFont typeface="Arial" panose="020B0604020202020204" pitchFamily="34" charset="0"/>
              <a:buChar char="•"/>
            </a:pPr>
            <a:r>
              <a:rPr lang="en-GB" dirty="0">
                <a:solidFill>
                  <a:schemeClr val="tx1"/>
                </a:solidFill>
              </a:rPr>
              <a:t>Customers trust other customers more than they trust you.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dirty="0">
                <a:solidFill>
                  <a:schemeClr val="tx1"/>
                </a:solidFill>
              </a:rPr>
              <a:t>Create discussions, not just adverts. Promote local activities or events, seasonal events, local charities.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dirty="0">
                <a:solidFill>
                  <a:schemeClr val="tx1"/>
                </a:solidFill>
              </a:rPr>
              <a:t>Provide dedicated platform such as: </a:t>
            </a:r>
          </a:p>
          <a:p>
            <a:pPr algn="just"/>
            <a:endParaRPr lang="en-GB" dirty="0">
              <a:solidFill>
                <a:schemeClr val="tx1"/>
              </a:solidFill>
            </a:endParaRPr>
          </a:p>
          <a:p>
            <a:pPr marL="1028700" lvl="1" algn="just">
              <a:buFont typeface="Arial" panose="020B0604020202020204" pitchFamily="34" charset="0"/>
              <a:buChar char="•"/>
            </a:pPr>
            <a:r>
              <a:rPr lang="en-GB" dirty="0">
                <a:solidFill>
                  <a:schemeClr val="tx1"/>
                </a:solidFill>
              </a:rPr>
              <a:t>A live Instagram feed with a hashtag of your creation.</a:t>
            </a:r>
          </a:p>
          <a:p>
            <a:pPr marL="1028700" lvl="1" algn="just">
              <a:buFont typeface="Arial" panose="020B0604020202020204" pitchFamily="34" charset="0"/>
              <a:buChar char="•"/>
            </a:pPr>
            <a:r>
              <a:rPr lang="en-GB" dirty="0">
                <a:solidFill>
                  <a:schemeClr val="tx1"/>
                </a:solidFill>
              </a:rPr>
              <a:t>A blog with guest contributions.</a:t>
            </a:r>
          </a:p>
          <a:p>
            <a:pPr marL="1028700" lvl="1" algn="just">
              <a:buFont typeface="Arial" panose="020B0604020202020204" pitchFamily="34" charset="0"/>
              <a:buChar char="•"/>
            </a:pPr>
            <a:r>
              <a:rPr lang="en-GB" dirty="0">
                <a:solidFill>
                  <a:schemeClr val="tx1"/>
                </a:solidFill>
              </a:rPr>
              <a:t>A participative digital campaign.</a:t>
            </a:r>
          </a:p>
          <a:p>
            <a:pPr marL="1028700" lvl="1" algn="just">
              <a:buFont typeface="Arial" panose="020B0604020202020204" pitchFamily="34" charset="0"/>
              <a:buChar char="•"/>
            </a:pPr>
            <a:r>
              <a:rPr lang="en-GB" dirty="0">
                <a:solidFill>
                  <a:schemeClr val="tx1"/>
                </a:solidFill>
              </a:rPr>
              <a:t>A contest for the funniest videos, the most unusual pictures or the most beautiful images of your site/venue/area.</a:t>
            </a:r>
          </a:p>
          <a:p>
            <a:pPr marL="1028700" lvl="1"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dirty="0">
                <a:solidFill>
                  <a:schemeClr val="tx1"/>
                </a:solidFill>
              </a:rPr>
              <a:t>Encourage and reward your customers to create user-generated content about their experiences at your property or destination.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57</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No one says it better than the people who have experienced it for themselves</a:t>
            </a:r>
          </a:p>
          <a:p>
            <a:endParaRPr lang="en-GB" dirty="0"/>
          </a:p>
        </p:txBody>
      </p:sp>
      <p:pic>
        <p:nvPicPr>
          <p:cNvPr id="11" name="Picture 10">
            <a:extLst>
              <a:ext uri="{FF2B5EF4-FFF2-40B4-BE49-F238E27FC236}">
                <a16:creationId xmlns:a16="http://schemas.microsoft.com/office/drawing/2014/main" id="{E14DC4BD-E6DD-4F4D-ABDD-C830FB31A44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81669"/>
            <a:ext cx="4120603" cy="5687686"/>
          </a:xfrm>
          <a:prstGeom prst="rect">
            <a:avLst/>
          </a:prstGeom>
        </p:spPr>
      </p:pic>
    </p:spTree>
    <p:extLst>
      <p:ext uri="{BB962C8B-B14F-4D97-AF65-F5344CB8AC3E}">
        <p14:creationId xmlns:p14="http://schemas.microsoft.com/office/powerpoint/2010/main" val="319075822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0070C0"/>
                </a:solidFill>
              </a:rPr>
              <a:t>Involve your customers in your storytelling </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collaborate with around 30 visitor economy businesses in Edinburgh to develop Chinese New Year experiences.</a:t>
            </a:r>
          </a:p>
          <a:p>
            <a:pPr marL="285750" indent="-285750" algn="just">
              <a:buFont typeface="Arial" panose="020B0604020202020204" pitchFamily="34" charset="0"/>
              <a:buChar char="•"/>
            </a:pPr>
            <a:endParaRPr lang="en-GB" i="1" dirty="0">
              <a:solidFill>
                <a:schemeClr val="tx1"/>
              </a:solidFill>
            </a:endParaRPr>
          </a:p>
          <a:p>
            <a:pPr marL="285750" indent="-285750" algn="just">
              <a:buFont typeface="Arial" panose="020B0604020202020204" pitchFamily="34" charset="0"/>
              <a:buChar char="•"/>
            </a:pPr>
            <a:r>
              <a:rPr lang="en-GB" dirty="0">
                <a:solidFill>
                  <a:schemeClr val="tx1"/>
                </a:solidFill>
              </a:rPr>
              <a:t>We provide a toolkit of resources for businesses in the visitor economy including a website, online briefing documents and webinars. We encourage organisations to light up their buildings in red, to decorate their shop windows, to give red envelopes to customers and, generally, to learn how to welcome Chinese visitors.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Develop opportunities for user-generated content on social media that is authentic and driven by your target audience.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58</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co-create activities and social media campaigns</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Martin Reynolds and Alice He are responsible for the China Ready Initiative at Edinburgh Tourism Action Group (UK)</a:t>
            </a:r>
            <a:endParaRPr lang="en-GB" dirty="0"/>
          </a:p>
        </p:txBody>
      </p:sp>
      <p:pic>
        <p:nvPicPr>
          <p:cNvPr id="8" name="Picture 7">
            <a:extLst>
              <a:ext uri="{FF2B5EF4-FFF2-40B4-BE49-F238E27FC236}">
                <a16:creationId xmlns:a16="http://schemas.microsoft.com/office/drawing/2014/main" id="{C68215E5-415A-4327-9968-EDC73C4897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59" y="890804"/>
            <a:ext cx="4129957" cy="2965728"/>
          </a:xfrm>
          <a:prstGeom prst="rect">
            <a:avLst/>
          </a:prstGeom>
        </p:spPr>
      </p:pic>
      <p:pic>
        <p:nvPicPr>
          <p:cNvPr id="11" name="Picture 10">
            <a:extLst>
              <a:ext uri="{FF2B5EF4-FFF2-40B4-BE49-F238E27FC236}">
                <a16:creationId xmlns:a16="http://schemas.microsoft.com/office/drawing/2014/main" id="{6B138800-7F89-442C-A9D5-B4A4D0370CE1}"/>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 y="3830512"/>
            <a:ext cx="4121388" cy="2744884"/>
          </a:xfrm>
          <a:prstGeom prst="rect">
            <a:avLst/>
          </a:prstGeom>
        </p:spPr>
      </p:pic>
    </p:spTree>
    <p:extLst>
      <p:ext uri="{BB962C8B-B14F-4D97-AF65-F5344CB8AC3E}">
        <p14:creationId xmlns:p14="http://schemas.microsoft.com/office/powerpoint/2010/main" val="38072529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fontScale="90000"/>
          </a:bodyPr>
          <a:lstStyle/>
          <a:p>
            <a:r>
              <a:rPr lang="en-GB" dirty="0">
                <a:solidFill>
                  <a:srgbClr val="0070C0"/>
                </a:solidFill>
              </a:rPr>
              <a:t>Task 5: Adapt your marketing effort to the different value you gain from different customers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3070784"/>
            <a:ext cx="11268172" cy="3504611"/>
          </a:xfrm>
        </p:spPr>
        <p:txBody>
          <a:bodyPr>
            <a:normAutofit fontScale="85000" lnSpcReduction="20000"/>
          </a:bodyPr>
          <a:lstStyle/>
          <a:p>
            <a:pPr algn="just"/>
            <a:r>
              <a:rPr lang="en-GB" dirty="0">
                <a:solidFill>
                  <a:schemeClr val="tx1"/>
                </a:solidFill>
              </a:rPr>
              <a:t>Let’s assume you can break down your database in the following way: </a:t>
            </a:r>
          </a:p>
          <a:p>
            <a:pPr algn="just"/>
            <a:r>
              <a:rPr lang="en-GB" dirty="0">
                <a:solidFill>
                  <a:schemeClr val="tx1"/>
                </a:solidFill>
              </a:rPr>
              <a:t> </a:t>
            </a:r>
          </a:p>
          <a:p>
            <a:pPr algn="just"/>
            <a:r>
              <a:rPr lang="en-GB" dirty="0">
                <a:solidFill>
                  <a:schemeClr val="tx1"/>
                </a:solidFill>
              </a:rPr>
              <a:t>Group 1. Most valued customers. If you are a cafe or restaurant, they may come weekly. As an accommodation business, they may come two or three times per year. </a:t>
            </a:r>
          </a:p>
          <a:p>
            <a:pPr algn="just"/>
            <a:r>
              <a:rPr lang="en-GB" dirty="0">
                <a:solidFill>
                  <a:schemeClr val="tx1"/>
                </a:solidFill>
              </a:rPr>
              <a:t>Group 2. Regular customers. </a:t>
            </a:r>
          </a:p>
          <a:p>
            <a:pPr algn="just"/>
            <a:r>
              <a:rPr lang="en-GB" dirty="0">
                <a:solidFill>
                  <a:schemeClr val="tx1"/>
                </a:solidFill>
              </a:rPr>
              <a:t>Group 3. Occasional customers.</a:t>
            </a:r>
          </a:p>
          <a:p>
            <a:pPr algn="just"/>
            <a:r>
              <a:rPr lang="en-GB" dirty="0">
                <a:solidFill>
                  <a:schemeClr val="tx1"/>
                </a:solidFill>
              </a:rPr>
              <a:t>Group 4. Once in a lifetime customers.</a:t>
            </a:r>
          </a:p>
          <a:p>
            <a:pPr algn="just"/>
            <a:r>
              <a:rPr lang="en-GB" dirty="0">
                <a:solidFill>
                  <a:schemeClr val="tx1"/>
                </a:solidFill>
              </a:rPr>
              <a:t>Group 5. Enquiries that did not convert into customers. </a:t>
            </a:r>
          </a:p>
          <a:p>
            <a:pPr algn="just"/>
            <a:endParaRPr lang="en-GB" dirty="0">
              <a:solidFill>
                <a:schemeClr val="tx1"/>
              </a:solidFill>
            </a:endParaRPr>
          </a:p>
          <a:p>
            <a:pPr algn="just"/>
            <a:r>
              <a:rPr lang="en-GB" dirty="0">
                <a:solidFill>
                  <a:schemeClr val="tx1"/>
                </a:solidFill>
              </a:rPr>
              <a:t>With every group you want them to move up to the higher group, e.g., for those in Group 5, you would like them to buy for the first time (becoming a Group 4 customer) and you may need to offer them a discount to do so. With Group 4 customers, your aim is to get them to visit again (becoming a Group 3 customer) so you will need to tell them that your experience has improved or that there is more to do. And so on. </a:t>
            </a:r>
          </a:p>
          <a:p>
            <a:pPr algn="just"/>
            <a:endParaRPr lang="en-GB" dirty="0">
              <a:solidFill>
                <a:schemeClr val="tx1"/>
              </a:solidFill>
            </a:endParaRPr>
          </a:p>
          <a:p>
            <a:pPr algn="just"/>
            <a:r>
              <a:rPr lang="en-GB" dirty="0">
                <a:solidFill>
                  <a:schemeClr val="tx1"/>
                </a:solidFill>
              </a:rPr>
              <a:t>Your task is to identify which sustainable experiences you are willing to offer to each group to tempt them to book with you next time, based on the principle that the more valuable the group, the more you should be willing to spend to keep them. </a:t>
            </a:r>
          </a:p>
          <a:p>
            <a:pPr algn="just"/>
            <a:endParaRPr lang="en-GB" dirty="0">
              <a:solidFill>
                <a:schemeClr val="tx1"/>
              </a:solidFill>
            </a:endParaRPr>
          </a:p>
          <a:p>
            <a:pPr algn="just"/>
            <a:endParaRPr lang="en-GB"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59</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Use your time and resources smartly</a:t>
            </a:r>
          </a:p>
        </p:txBody>
      </p:sp>
      <p:pic>
        <p:nvPicPr>
          <p:cNvPr id="12" name="Picture 11">
            <a:extLst>
              <a:ext uri="{FF2B5EF4-FFF2-40B4-BE49-F238E27FC236}">
                <a16:creationId xmlns:a16="http://schemas.microsoft.com/office/drawing/2014/main" id="{D6889DAE-0B76-4E1F-A4ED-5C613EDA7CA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23465" y="1320802"/>
            <a:ext cx="6867525" cy="1698656"/>
          </a:xfrm>
          <a:prstGeom prst="rect">
            <a:avLst/>
          </a:prstGeom>
        </p:spPr>
      </p:pic>
    </p:spTree>
    <p:extLst>
      <p:ext uri="{BB962C8B-B14F-4D97-AF65-F5344CB8AC3E}">
        <p14:creationId xmlns:p14="http://schemas.microsoft.com/office/powerpoint/2010/main" val="6031199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7030A0"/>
                </a:solidFill>
              </a:rPr>
              <a:t>Engage your customer’s five senses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682764"/>
            <a:ext cx="6824913" cy="4525963"/>
          </a:xfrm>
        </p:spPr>
        <p:txBody>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Setting up a wild-plant themed tour with a </a:t>
            </a:r>
            <a:r>
              <a:rPr lang="en-GB" dirty="0" err="1">
                <a:solidFill>
                  <a:schemeClr val="tx1"/>
                </a:solidFill>
              </a:rPr>
              <a:t>sylvotherapist</a:t>
            </a:r>
            <a:r>
              <a:rPr lang="en-GB" dirty="0">
                <a:solidFill>
                  <a:schemeClr val="tx1"/>
                </a:solidFill>
              </a:rPr>
              <a:t> guide within the </a:t>
            </a:r>
            <a:r>
              <a:rPr lang="en-GB" dirty="0" err="1">
                <a:solidFill>
                  <a:schemeClr val="tx1"/>
                </a:solidFill>
              </a:rPr>
              <a:t>Compiègne</a:t>
            </a:r>
            <a:r>
              <a:rPr lang="en-GB" dirty="0">
                <a:solidFill>
                  <a:schemeClr val="tx1"/>
                </a:solidFill>
              </a:rPr>
              <a:t> forest highlighting the unique discoveries that can be made in our local natural environment during the low season.</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“Forest bathing with friends“, "botanical treasure hunting with the family“, "discovering the culinary flavours of wild plants“, deeper connection with nature thanks to a guidebook with plant cards.</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Few holidaymakers want to feel like they are going to school on a tour, but most are looking for memorable experiences while learning interesting, and sometimes even practical, tips. </a:t>
            </a:r>
          </a:p>
          <a:p>
            <a:pPr marL="285750" indent="-285750" algn="just">
              <a:buFont typeface="Arial" panose="020B0604020202020204" pitchFamily="34" charset="0"/>
              <a:buChar char="•"/>
            </a:pPr>
            <a:endParaRPr lang="en-GB"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6</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lstStyle/>
          <a:p>
            <a:pPr algn="r"/>
            <a:r>
              <a:rPr lang="en-GB" dirty="0"/>
              <a:t>We use our local and seasonal assets as motivation for a visit during the low season</a:t>
            </a:r>
          </a:p>
          <a:p>
            <a:endParaRPr lang="en-GB" dirty="0"/>
          </a:p>
        </p:txBody>
      </p:sp>
      <p:pic>
        <p:nvPicPr>
          <p:cNvPr id="11" name="Picture 10">
            <a:extLst>
              <a:ext uri="{FF2B5EF4-FFF2-40B4-BE49-F238E27FC236}">
                <a16:creationId xmlns:a16="http://schemas.microsoft.com/office/drawing/2014/main" id="{ECF3851D-FA8C-452F-A5E7-9FE311CAAA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88447"/>
            <a:ext cx="4098586" cy="5686949"/>
          </a:xfrm>
          <a:prstGeom prst="rect">
            <a:avLst/>
          </a:prstGeom>
        </p:spPr>
      </p:pic>
      <p:sp>
        <p:nvSpPr>
          <p:cNvPr id="9" name="Rectangle 8">
            <a:extLst>
              <a:ext uri="{FF2B5EF4-FFF2-40B4-BE49-F238E27FC236}">
                <a16:creationId xmlns:a16="http://schemas.microsoft.com/office/drawing/2014/main" id="{31FA0E82-F430-4039-B914-956479B807EE}"/>
              </a:ext>
            </a:extLst>
          </p:cNvPr>
          <p:cNvSpPr/>
          <p:nvPr/>
        </p:nvSpPr>
        <p:spPr>
          <a:xfrm>
            <a:off x="5194169" y="1358511"/>
            <a:ext cx="6510687" cy="344069"/>
          </a:xfrm>
          <a:prstGeom prst="rect">
            <a:avLst/>
          </a:prstGeom>
        </p:spPr>
        <p:txBody>
          <a:bodyPr wrap="square">
            <a:spAutoFit/>
          </a:bodyPr>
          <a:lstStyle/>
          <a:p>
            <a:pPr algn="r">
              <a:lnSpc>
                <a:spcPct val="107000"/>
              </a:lnSpc>
              <a:spcAft>
                <a:spcPts val="800"/>
              </a:spcAft>
            </a:pPr>
            <a:r>
              <a:rPr lang="en-GB" sz="1600" i="1" dirty="0">
                <a:latin typeface="Calibri" panose="020F0502020204030204" pitchFamily="34" charset="0"/>
                <a:ea typeface="Calibri" panose="020F0502020204030204" pitchFamily="34" charset="0"/>
                <a:cs typeface="Calibri" panose="020F0502020204030204" pitchFamily="34" charset="0"/>
              </a:rPr>
              <a:t>Laurence Francart is Director of the </a:t>
            </a:r>
            <a:r>
              <a:rPr lang="en-GB" sz="1600" i="1" dirty="0" err="1">
                <a:latin typeface="Calibri" panose="020F0502020204030204" pitchFamily="34" charset="0"/>
                <a:ea typeface="Calibri" panose="020F0502020204030204" pitchFamily="34" charset="0"/>
                <a:cs typeface="Calibri" panose="020F0502020204030204" pitchFamily="34" charset="0"/>
              </a:rPr>
              <a:t>Compiègne</a:t>
            </a:r>
            <a:r>
              <a:rPr lang="en-GB" sz="1600" i="1" dirty="0">
                <a:latin typeface="Calibri" panose="020F0502020204030204" pitchFamily="34" charset="0"/>
                <a:ea typeface="Calibri" panose="020F0502020204030204" pitchFamily="34" charset="0"/>
                <a:cs typeface="Calibri" panose="020F0502020204030204" pitchFamily="34" charset="0"/>
              </a:rPr>
              <a:t> Tourist Office (FR)</a:t>
            </a:r>
            <a:endParaRPr lang="en-GB" sz="1600"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0218855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8968" y="2056267"/>
            <a:ext cx="8516203" cy="1098697"/>
          </a:xfrm>
        </p:spPr>
        <p:txBody>
          <a:bodyPr/>
          <a:lstStyle/>
          <a:p>
            <a:r>
              <a:rPr lang="en-GB" sz="3200" b="1" dirty="0">
                <a:solidFill>
                  <a:srgbClr val="A7643B"/>
                </a:solidFill>
              </a:rPr>
              <a:t>6. Be clear what benefits you expect</a:t>
            </a:r>
            <a:endParaRPr lang="en-GB" sz="3200" dirty="0">
              <a:solidFill>
                <a:srgbClr val="A7643B"/>
              </a:solidFill>
            </a:endParaRPr>
          </a:p>
        </p:txBody>
      </p:sp>
      <p:sp>
        <p:nvSpPr>
          <p:cNvPr id="3" name="Date Placeholder 2"/>
          <p:cNvSpPr>
            <a:spLocks noGrp="1"/>
          </p:cNvSpPr>
          <p:nvPr>
            <p:ph type="dt" sz="half" idx="4294967295"/>
          </p:nvPr>
        </p:nvSpPr>
        <p:spPr>
          <a:xfrm>
            <a:off x="125810" y="6575396"/>
            <a:ext cx="2709697" cy="282607"/>
          </a:xfrm>
        </p:spPr>
        <p:txBody>
          <a:bodyPr/>
          <a:lstStyle/>
          <a:p>
            <a:fld id="{347FC8C1-3DB2-3F45-8BC1-9188FA4D6B6C}" type="datetime2">
              <a:rPr lang="en-GB" smtClean="0"/>
              <a:pPr/>
              <a:t>Wednesday, 22 September 2021</a:t>
            </a:fld>
            <a:endParaRPr lang="en-US" dirty="0"/>
          </a:p>
        </p:txBody>
      </p:sp>
      <p:sp>
        <p:nvSpPr>
          <p:cNvPr id="4" name="Slide Number Placeholder 3"/>
          <p:cNvSpPr>
            <a:spLocks noGrp="1"/>
          </p:cNvSpPr>
          <p:nvPr>
            <p:ph type="sldNum" sz="quarter" idx="11"/>
          </p:nvPr>
        </p:nvSpPr>
        <p:spPr/>
        <p:txBody>
          <a:bodyPr/>
          <a:lstStyle/>
          <a:p>
            <a:fld id="{C8625EC3-6C33-CC45-91BB-212F920403D2}" type="slidenum">
              <a:rPr lang="en-US" smtClean="0"/>
              <a:pPr/>
              <a:t>60</a:t>
            </a:fld>
            <a:endParaRPr lang="en-US" dirty="0"/>
          </a:p>
        </p:txBody>
      </p:sp>
      <p:pic>
        <p:nvPicPr>
          <p:cNvPr id="14" name="Picture 13">
            <a:extLst>
              <a:ext uri="{FF2B5EF4-FFF2-40B4-BE49-F238E27FC236}">
                <a16:creationId xmlns:a16="http://schemas.microsoft.com/office/drawing/2014/main" id="{569793D1-F4E2-42FB-9197-8FFDADF4102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3187828" y="3561734"/>
            <a:ext cx="5816337" cy="3154964"/>
          </a:xfrm>
          <a:prstGeom prst="rect">
            <a:avLst/>
          </a:prstGeom>
        </p:spPr>
      </p:pic>
      <p:pic>
        <p:nvPicPr>
          <p:cNvPr id="6" name="Picture 5" descr="A picture containing text, clipart&#10;&#10;Description automatically generated">
            <a:extLst>
              <a:ext uri="{FF2B5EF4-FFF2-40B4-BE49-F238E27FC236}">
                <a16:creationId xmlns:a16="http://schemas.microsoft.com/office/drawing/2014/main" id="{16218B12-6EA0-4E0E-9899-FA6B80E320BF}"/>
              </a:ext>
            </a:extLst>
          </p:cNvPr>
          <p:cNvPicPr>
            <a:picLocks noChangeAspect="1"/>
          </p:cNvPicPr>
          <p:nvPr/>
        </p:nvPicPr>
        <p:blipFill>
          <a:blip r:embed="rId4"/>
          <a:stretch>
            <a:fillRect/>
          </a:stretch>
        </p:blipFill>
        <p:spPr>
          <a:xfrm>
            <a:off x="125810" y="402660"/>
            <a:ext cx="2468100" cy="806328"/>
          </a:xfrm>
          <a:prstGeom prst="rect">
            <a:avLst/>
          </a:prstGeom>
        </p:spPr>
      </p:pic>
    </p:spTree>
    <p:extLst>
      <p:ext uri="{BB962C8B-B14F-4D97-AF65-F5344CB8AC3E}">
        <p14:creationId xmlns:p14="http://schemas.microsoft.com/office/powerpoint/2010/main" val="35580325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A7643B"/>
                </a:solidFill>
              </a:rPr>
              <a:t>Reducing seasonality has a wealth of benefits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85000" lnSpcReduction="10000"/>
          </a:bodyPr>
          <a:lstStyle/>
          <a:p>
            <a:pPr marL="285750" lvl="0" indent="-285750" algn="just">
              <a:buFont typeface="Arial" panose="020B0604020202020204" pitchFamily="34" charset="0"/>
              <a:buChar char="•"/>
            </a:pPr>
            <a:r>
              <a:rPr lang="en-GB" b="1" dirty="0">
                <a:solidFill>
                  <a:schemeClr val="tx1"/>
                </a:solidFill>
              </a:rPr>
              <a:t>Generate a year-round income</a:t>
            </a:r>
            <a:r>
              <a:rPr lang="en-GB" dirty="0">
                <a:solidFill>
                  <a:schemeClr val="tx1"/>
                </a:solidFill>
              </a:rPr>
              <a:t>. Create unique products and diversify your markets to provide continuity to your business.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Improve the quality of your service</a:t>
            </a:r>
            <a:r>
              <a:rPr lang="en-GB" dirty="0">
                <a:solidFill>
                  <a:schemeClr val="tx1"/>
                </a:solidFill>
              </a:rPr>
              <a:t>. Create year-round jobs to give your business the opportunity to retain talented staff and to reduce your recruitment and training costs.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Maintain your mid-season prices</a:t>
            </a:r>
            <a:r>
              <a:rPr lang="en-GB" dirty="0">
                <a:solidFill>
                  <a:schemeClr val="tx1"/>
                </a:solidFill>
              </a:rPr>
              <a:t>. Increase the quality, variety and attractiveness of your offer so that you don’t need to reduce your prices.</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Provide a consistent service</a:t>
            </a:r>
            <a:r>
              <a:rPr lang="en-GB" dirty="0">
                <a:solidFill>
                  <a:schemeClr val="tx1"/>
                </a:solidFill>
              </a:rPr>
              <a:t>. Open all year round to allow your business to set service standards and professionalise its service.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Be more creative</a:t>
            </a:r>
            <a:r>
              <a:rPr lang="en-GB" dirty="0">
                <a:solidFill>
                  <a:schemeClr val="tx1"/>
                </a:solidFill>
              </a:rPr>
              <a:t>. Open in the low season to give yourself the chance to experiment with changes in your products that you might find too risky or time consuming in high season.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Increase loyalty</a:t>
            </a:r>
            <a:r>
              <a:rPr lang="en-GB" dirty="0">
                <a:solidFill>
                  <a:schemeClr val="tx1"/>
                </a:solidFill>
              </a:rPr>
              <a:t>. Open all year round to gain more repeat customers as they favour businesses that are reliably open.</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61</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There are many reasons to innovate</a:t>
            </a:r>
          </a:p>
        </p:txBody>
      </p:sp>
      <p:pic>
        <p:nvPicPr>
          <p:cNvPr id="10" name="Picture 9">
            <a:extLst>
              <a:ext uri="{FF2B5EF4-FFF2-40B4-BE49-F238E27FC236}">
                <a16:creationId xmlns:a16="http://schemas.microsoft.com/office/drawing/2014/main" id="{976EADF6-E0A1-45D6-8085-7F5D7BCE8E0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71396" y="875629"/>
            <a:ext cx="4120604" cy="5699767"/>
          </a:xfrm>
          <a:prstGeom prst="rect">
            <a:avLst/>
          </a:prstGeom>
        </p:spPr>
      </p:pic>
    </p:spTree>
    <p:extLst>
      <p:ext uri="{BB962C8B-B14F-4D97-AF65-F5344CB8AC3E}">
        <p14:creationId xmlns:p14="http://schemas.microsoft.com/office/powerpoint/2010/main" val="3692272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A7643B"/>
                </a:solidFill>
              </a:rPr>
              <a:t>Reducing seasonality has a wealth of benefits</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We have worked particularly hard on our winter capacity by creating low season activities. </a:t>
            </a:r>
          </a:p>
          <a:p>
            <a:pPr marL="285750" indent="-285750" algn="just">
              <a:buFont typeface="Arial" panose="020B0604020202020204" pitchFamily="34" charset="0"/>
              <a:buChar char="•"/>
            </a:pPr>
            <a:endParaRPr lang="en-GB" i="1" dirty="0">
              <a:solidFill>
                <a:schemeClr val="tx1"/>
              </a:solidFill>
            </a:endParaRPr>
          </a:p>
          <a:p>
            <a:pPr marL="285750" indent="-285750" algn="just">
              <a:buFont typeface="Arial" panose="020B0604020202020204" pitchFamily="34" charset="0"/>
              <a:buChar char="•"/>
            </a:pPr>
            <a:r>
              <a:rPr lang="en-GB" dirty="0">
                <a:solidFill>
                  <a:schemeClr val="tx1"/>
                </a:solidFill>
              </a:rPr>
              <a:t>We developed infrastructures such as a golf course, an equestrian centre, a water complex, and quirky accommodation such as water huts, tree houses and “cottage huts”, meeting spaces…</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Hiring seasonal workers can pose significant challenges in terms of quality, continuity and integration/training. Switching to be an annual operator, combined with training and investing in teams, can allow you to maintain the highest level of service quality and customer satisfaction.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62</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open year-round to secure staff jobs and guarantee the quality of service</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Philippe De Bellevue is the Commercial Director of Les Ormes Domaine and Resort (FR)</a:t>
            </a:r>
            <a:endParaRPr lang="en-GB" dirty="0"/>
          </a:p>
        </p:txBody>
      </p:sp>
      <p:pic>
        <p:nvPicPr>
          <p:cNvPr id="14" name="Picture 13">
            <a:extLst>
              <a:ext uri="{FF2B5EF4-FFF2-40B4-BE49-F238E27FC236}">
                <a16:creationId xmlns:a16="http://schemas.microsoft.com/office/drawing/2014/main" id="{7949DAE0-0D71-43FD-98EA-A7280B8F37C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71950"/>
            <a:ext cx="4121388" cy="5703445"/>
          </a:xfrm>
          <a:prstGeom prst="rect">
            <a:avLst/>
          </a:prstGeom>
        </p:spPr>
      </p:pic>
    </p:spTree>
    <p:extLst>
      <p:ext uri="{BB962C8B-B14F-4D97-AF65-F5344CB8AC3E}">
        <p14:creationId xmlns:p14="http://schemas.microsoft.com/office/powerpoint/2010/main" val="23274662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A7643B"/>
                </a:solidFill>
              </a:rPr>
              <a:t>Reducing seasonality has a wealth of benefits</a:t>
            </a:r>
            <a:endParaRPr lang="en-GB" dirty="0"/>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758180"/>
            <a:ext cx="6824913" cy="4525963"/>
          </a:xfrm>
        </p:spPr>
        <p:txBody>
          <a:bodyPr>
            <a:normAutofit/>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t>We have created a unique site of unusual accommodation: spa cabins in the trees overlooking nine hectares of truffle fields, moorland and forest.</a:t>
            </a:r>
          </a:p>
          <a:p>
            <a:pPr marL="285750" indent="-285750" algn="just">
              <a:buFont typeface="Arial" panose="020B0604020202020204" pitchFamily="34" charset="0"/>
              <a:buChar char="•"/>
            </a:pPr>
            <a:endParaRPr lang="en-GB" i="1" dirty="0">
              <a:solidFill>
                <a:schemeClr val="tx1"/>
              </a:solidFill>
            </a:endParaRPr>
          </a:p>
          <a:p>
            <a:pPr marL="285750" indent="-285750" algn="just">
              <a:buFont typeface="Arial" panose="020B0604020202020204" pitchFamily="34" charset="0"/>
              <a:buChar char="•"/>
            </a:pPr>
            <a:r>
              <a:rPr lang="en-GB" dirty="0"/>
              <a:t>More than 25% of our bookings come from gift vouchers that we sell directly on our website.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t> Create a sense of uniqueness for these gift vouchers. Offer the possibility to personalise each voucher, be it with additional a la carte services, personalisation of the message or the choice of the basic package. </a:t>
            </a:r>
            <a:endParaRPr lang="en-GB"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63</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dirty="0"/>
              <a:t>We create gift vouchers to generate low season demand</a:t>
            </a:r>
          </a:p>
        </p:txBody>
      </p:sp>
      <p:sp>
        <p:nvSpPr>
          <p:cNvPr id="9" name="Rectangle 8">
            <a:extLst>
              <a:ext uri="{FF2B5EF4-FFF2-40B4-BE49-F238E27FC236}">
                <a16:creationId xmlns:a16="http://schemas.microsoft.com/office/drawing/2014/main" id="{31FA0E82-F430-4039-B914-956479B807EE}"/>
              </a:ext>
            </a:extLst>
          </p:cNvPr>
          <p:cNvSpPr/>
          <p:nvPr/>
        </p:nvSpPr>
        <p:spPr>
          <a:xfrm>
            <a:off x="4440025" y="1264241"/>
            <a:ext cx="7264831" cy="646331"/>
          </a:xfrm>
          <a:prstGeom prst="rect">
            <a:avLst/>
          </a:prstGeom>
        </p:spPr>
        <p:txBody>
          <a:bodyPr wrap="square">
            <a:spAutoFit/>
          </a:bodyPr>
          <a:lstStyle/>
          <a:p>
            <a:pPr algn="r"/>
            <a:r>
              <a:rPr lang="en-GB" i="1" dirty="0"/>
              <a:t>Isabel Sanchez is the Site Manager at the “spa cabins in the trees” Pella Roca (FR) </a:t>
            </a:r>
            <a:endParaRPr lang="en-GB" dirty="0"/>
          </a:p>
        </p:txBody>
      </p:sp>
      <p:pic>
        <p:nvPicPr>
          <p:cNvPr id="11" name="Picture 10">
            <a:extLst>
              <a:ext uri="{FF2B5EF4-FFF2-40B4-BE49-F238E27FC236}">
                <a16:creationId xmlns:a16="http://schemas.microsoft.com/office/drawing/2014/main" id="{2BFCE019-3888-4EB9-94EE-AD13BD381F6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3751867"/>
            <a:ext cx="4135984" cy="2823527"/>
          </a:xfrm>
          <a:prstGeom prst="rect">
            <a:avLst/>
          </a:prstGeom>
        </p:spPr>
      </p:pic>
      <p:pic>
        <p:nvPicPr>
          <p:cNvPr id="13" name="Picture 12">
            <a:extLst>
              <a:ext uri="{FF2B5EF4-FFF2-40B4-BE49-F238E27FC236}">
                <a16:creationId xmlns:a16="http://schemas.microsoft.com/office/drawing/2014/main" id="{99748BDE-32B6-48C8-B9F9-F9676D344BA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0" y="871949"/>
            <a:ext cx="4121388" cy="3106162"/>
          </a:xfrm>
          <a:prstGeom prst="rect">
            <a:avLst/>
          </a:prstGeom>
        </p:spPr>
      </p:pic>
    </p:spTree>
    <p:extLst>
      <p:ext uri="{BB962C8B-B14F-4D97-AF65-F5344CB8AC3E}">
        <p14:creationId xmlns:p14="http://schemas.microsoft.com/office/powerpoint/2010/main" val="6802061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A7643B"/>
                </a:solidFill>
              </a:rPr>
              <a:t>Task 6: Make space to think creatively</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3070784"/>
            <a:ext cx="11268172" cy="3504611"/>
          </a:xfrm>
        </p:spPr>
        <p:txBody>
          <a:bodyPr>
            <a:normAutofit fontScale="92500" lnSpcReduction="10000"/>
          </a:bodyPr>
          <a:lstStyle/>
          <a:p>
            <a:pPr marL="342900" lvl="0" indent="-342900" algn="just">
              <a:buFont typeface="+mj-lt"/>
              <a:buAutoNum type="arabicPeriod"/>
            </a:pPr>
            <a:r>
              <a:rPr lang="en-GB" sz="1100" dirty="0">
                <a:solidFill>
                  <a:schemeClr val="tx1"/>
                </a:solidFill>
              </a:rPr>
              <a:t>Consider the list of objectives below and rank the items from most to least important:</a:t>
            </a:r>
          </a:p>
          <a:p>
            <a:pPr marL="1028700" lvl="1" algn="just">
              <a:buFont typeface="Arial" panose="020B0604020202020204" pitchFamily="34" charset="0"/>
              <a:buChar char="•"/>
            </a:pPr>
            <a:r>
              <a:rPr lang="en-GB" sz="1100" dirty="0">
                <a:solidFill>
                  <a:schemeClr val="tx1"/>
                </a:solidFill>
              </a:rPr>
              <a:t>Year-round income</a:t>
            </a:r>
          </a:p>
          <a:p>
            <a:pPr marL="1028700" lvl="1" algn="just">
              <a:buFont typeface="Arial" panose="020B0604020202020204" pitchFamily="34" charset="0"/>
              <a:buChar char="•"/>
            </a:pPr>
            <a:r>
              <a:rPr lang="en-GB" sz="1100" dirty="0">
                <a:solidFill>
                  <a:schemeClr val="tx1"/>
                </a:solidFill>
              </a:rPr>
              <a:t>Better quality of your service</a:t>
            </a:r>
          </a:p>
          <a:p>
            <a:pPr marL="1028700" lvl="1" algn="just">
              <a:buFont typeface="Arial" panose="020B0604020202020204" pitchFamily="34" charset="0"/>
              <a:buChar char="•"/>
            </a:pPr>
            <a:r>
              <a:rPr lang="en-GB" sz="1100" dirty="0">
                <a:solidFill>
                  <a:schemeClr val="tx1"/>
                </a:solidFill>
              </a:rPr>
              <a:t>Reliably high mid-season prices</a:t>
            </a:r>
          </a:p>
          <a:p>
            <a:pPr marL="1028700" lvl="1" algn="just">
              <a:buFont typeface="Arial" panose="020B0604020202020204" pitchFamily="34" charset="0"/>
              <a:buChar char="•"/>
            </a:pPr>
            <a:r>
              <a:rPr lang="en-GB" sz="1100" dirty="0">
                <a:solidFill>
                  <a:schemeClr val="tx1"/>
                </a:solidFill>
              </a:rPr>
              <a:t>Consistent service</a:t>
            </a:r>
          </a:p>
          <a:p>
            <a:pPr marL="1028700" lvl="1" algn="just">
              <a:buFont typeface="Arial" panose="020B0604020202020204" pitchFamily="34" charset="0"/>
              <a:buChar char="•"/>
            </a:pPr>
            <a:r>
              <a:rPr lang="en-GB" sz="1100" dirty="0">
                <a:solidFill>
                  <a:schemeClr val="tx1"/>
                </a:solidFill>
              </a:rPr>
              <a:t>More creative</a:t>
            </a:r>
          </a:p>
          <a:p>
            <a:pPr marL="1028700" lvl="1" algn="just">
              <a:buFont typeface="Arial" panose="020B0604020202020204" pitchFamily="34" charset="0"/>
              <a:buChar char="•"/>
            </a:pPr>
            <a:r>
              <a:rPr lang="en-GB" sz="1100" dirty="0">
                <a:solidFill>
                  <a:schemeClr val="tx1"/>
                </a:solidFill>
              </a:rPr>
              <a:t>Better customer loyalty</a:t>
            </a:r>
          </a:p>
          <a:p>
            <a:pPr marL="342900" indent="-342900" algn="just">
              <a:buFont typeface="+mj-lt"/>
              <a:buAutoNum type="arabicPeriod"/>
            </a:pPr>
            <a:endParaRPr lang="en-GB" sz="1100" dirty="0">
              <a:solidFill>
                <a:schemeClr val="tx1"/>
              </a:solidFill>
            </a:endParaRPr>
          </a:p>
          <a:p>
            <a:pPr marL="342900" lvl="0" indent="-342900" algn="just">
              <a:buFont typeface="+mj-lt"/>
              <a:buAutoNum type="arabicPeriod"/>
            </a:pPr>
            <a:r>
              <a:rPr lang="en-GB" sz="1100" dirty="0">
                <a:solidFill>
                  <a:schemeClr val="tx1"/>
                </a:solidFill>
              </a:rPr>
              <a:t>Reflect on your work practices. Write down the last innovative things you have done, identify which of the six objectives above these innovations contributed towards, and how successful they were. </a:t>
            </a:r>
          </a:p>
          <a:p>
            <a:pPr marL="342900" lvl="0" indent="-342900" algn="just">
              <a:buFont typeface="+mj-lt"/>
              <a:buAutoNum type="arabicPeriod"/>
            </a:pPr>
            <a:endParaRPr lang="en-GB" sz="1100" dirty="0">
              <a:solidFill>
                <a:schemeClr val="tx1"/>
              </a:solidFill>
            </a:endParaRPr>
          </a:p>
          <a:p>
            <a:pPr marL="342900" lvl="0" indent="-342900" algn="just">
              <a:buFont typeface="+mj-lt"/>
              <a:buAutoNum type="arabicPeriod"/>
            </a:pPr>
            <a:r>
              <a:rPr lang="en-GB" sz="1100" dirty="0">
                <a:solidFill>
                  <a:schemeClr val="tx1"/>
                </a:solidFill>
              </a:rPr>
              <a:t>Now identify one example from the previous case studies that you can adapt to your business to achieve the benefits that matter the most to you. Aim to replicate the easiest example, that requires the least amount of effort. Only once you’ve succeeded, move to the second easiest, and so on. </a:t>
            </a:r>
          </a:p>
          <a:p>
            <a:pPr marL="342900" lvl="0" indent="-342900" algn="just">
              <a:buFont typeface="+mj-lt"/>
              <a:buAutoNum type="arabicPeriod"/>
            </a:pPr>
            <a:endParaRPr lang="en-GB" sz="1100" dirty="0">
              <a:solidFill>
                <a:schemeClr val="tx1"/>
              </a:solidFill>
            </a:endParaRPr>
          </a:p>
          <a:p>
            <a:pPr marL="342900" lvl="0" indent="-342900" algn="just">
              <a:buFont typeface="+mj-lt"/>
              <a:buAutoNum type="arabicPeriod"/>
            </a:pPr>
            <a:r>
              <a:rPr lang="en-GB" sz="1100" dirty="0">
                <a:solidFill>
                  <a:schemeClr val="tx1"/>
                </a:solidFill>
              </a:rPr>
              <a:t>Make a list of tasks that you need to do, in order to replicate that example. Write down how long you think each task will take, and whether they are recurring or one off-tasks. </a:t>
            </a:r>
          </a:p>
          <a:p>
            <a:pPr marL="342900" lvl="0" indent="-342900" algn="just">
              <a:buFont typeface="+mj-lt"/>
              <a:buAutoNum type="arabicPeriod"/>
            </a:pPr>
            <a:endParaRPr lang="en-GB" sz="1100" dirty="0">
              <a:solidFill>
                <a:schemeClr val="tx1"/>
              </a:solidFill>
            </a:endParaRPr>
          </a:p>
          <a:p>
            <a:pPr marL="342900" lvl="0" indent="-342900" algn="just">
              <a:buFont typeface="+mj-lt"/>
              <a:buAutoNum type="arabicPeriod"/>
            </a:pPr>
            <a:r>
              <a:rPr lang="en-GB" sz="1100" dirty="0">
                <a:solidFill>
                  <a:schemeClr val="tx1"/>
                </a:solidFill>
              </a:rPr>
              <a:t>Schedule time in your calendar for these tasks, at times that you can clearly protect to do them. Make this a realistic plan to minimise the chances of deviate from it.  If you fail to do something once, get back on track and never miss twice. </a:t>
            </a:r>
          </a:p>
          <a:p>
            <a:pPr marL="342900" lvl="0" indent="-342900" algn="just">
              <a:buFont typeface="+mj-lt"/>
              <a:buAutoNum type="arabicPeriod"/>
            </a:pPr>
            <a:endParaRPr lang="en-GB" sz="1100" dirty="0">
              <a:solidFill>
                <a:schemeClr val="tx1"/>
              </a:solidFill>
            </a:endParaRPr>
          </a:p>
          <a:p>
            <a:pPr marL="342900" lvl="0" indent="-342900" algn="just">
              <a:buFont typeface="+mj-lt"/>
              <a:buAutoNum type="arabicPeriod"/>
            </a:pPr>
            <a:r>
              <a:rPr lang="en-GB" sz="1100" dirty="0">
                <a:solidFill>
                  <a:schemeClr val="tx1"/>
                </a:solidFill>
              </a:rPr>
              <a:t>Share your plan with someone else, and it’s important that make a commitment to that person that you will stick to your plan, and that they hold you accountable to it. Check in with your “innovation buddy” weekly or monthly, to share your progress. </a:t>
            </a:r>
          </a:p>
          <a:p>
            <a:pPr algn="just"/>
            <a:endParaRPr lang="en-GB" sz="1100"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64</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r>
              <a:rPr lang="en-GB" dirty="0"/>
              <a:t>It’s time for you to prioritise what you will take away from this manual, and use it in your organisation</a:t>
            </a:r>
          </a:p>
        </p:txBody>
      </p:sp>
      <p:pic>
        <p:nvPicPr>
          <p:cNvPr id="12" name="Picture 11">
            <a:extLst>
              <a:ext uri="{FF2B5EF4-FFF2-40B4-BE49-F238E27FC236}">
                <a16:creationId xmlns:a16="http://schemas.microsoft.com/office/drawing/2014/main" id="{9B958402-4F6B-4B22-A33A-52ADE6DEBC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723464" y="1320801"/>
            <a:ext cx="6867525" cy="1698657"/>
          </a:xfrm>
          <a:prstGeom prst="rect">
            <a:avLst/>
          </a:prstGeom>
        </p:spPr>
      </p:pic>
    </p:spTree>
    <p:extLst>
      <p:ext uri="{BB962C8B-B14F-4D97-AF65-F5344CB8AC3E}">
        <p14:creationId xmlns:p14="http://schemas.microsoft.com/office/powerpoint/2010/main" val="1764842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7030A0"/>
                </a:solidFill>
              </a:rPr>
              <a:t>Experiences are co-created</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lnSpcReduction="10000"/>
          </a:bodyPr>
          <a:lstStyle/>
          <a:p>
            <a:pPr marL="285750" indent="-285750" algn="just">
              <a:buFont typeface="Arial" panose="020B0604020202020204" pitchFamily="34" charset="0"/>
              <a:buChar char="•"/>
            </a:pPr>
            <a:endParaRPr lang="en-GB" b="1" dirty="0">
              <a:solidFill>
                <a:schemeClr val="tx1"/>
              </a:solidFill>
            </a:endParaRPr>
          </a:p>
          <a:p>
            <a:pPr marL="285750" lvl="0" indent="-285750" algn="just">
              <a:buFont typeface="Arial" panose="020B0604020202020204" pitchFamily="34" charset="0"/>
              <a:buChar char="•"/>
            </a:pPr>
            <a:r>
              <a:rPr lang="en-GB" b="1" dirty="0">
                <a:solidFill>
                  <a:schemeClr val="tx1"/>
                </a:solidFill>
              </a:rPr>
              <a:t>Hospitality and tourism businesses</a:t>
            </a:r>
            <a:r>
              <a:rPr lang="en-GB" dirty="0">
                <a:solidFill>
                  <a:schemeClr val="tx1"/>
                </a:solidFill>
              </a:rPr>
              <a:t>: front-office workers such as receptionists, guides and waiters are those who engage the most with travellers. </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Other businesses</a:t>
            </a:r>
            <a:r>
              <a:rPr lang="en-GB" dirty="0">
                <a:solidFill>
                  <a:schemeClr val="tx1"/>
                </a:solidFill>
              </a:rPr>
              <a:t>: stakeholders (such as artisans, crafters, artists, farmers, local shops and foresters) have an important role to play through their interactions with travellers. </a:t>
            </a:r>
          </a:p>
          <a:p>
            <a:pPr lvl="0" algn="just"/>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Locals</a:t>
            </a:r>
            <a:r>
              <a:rPr lang="en-GB" dirty="0">
                <a:solidFill>
                  <a:schemeClr val="tx1"/>
                </a:solidFill>
              </a:rPr>
              <a:t>: travellers may want to experience an off-the-beaten track existence and live like a local via Airbnb experiences or Greeters networks.</a:t>
            </a:r>
          </a:p>
          <a:p>
            <a:pPr marL="285750" lvl="0" indent="-285750" algn="just">
              <a:buFont typeface="Arial" panose="020B0604020202020204" pitchFamily="34" charset="0"/>
              <a:buChar char="•"/>
            </a:pPr>
            <a:endParaRPr lang="en-GB" dirty="0">
              <a:solidFill>
                <a:schemeClr val="tx1"/>
              </a:solidFill>
            </a:endParaRPr>
          </a:p>
          <a:p>
            <a:pPr marL="285750" lvl="0" indent="-285750" algn="just">
              <a:buFont typeface="Arial" panose="020B0604020202020204" pitchFamily="34" charset="0"/>
              <a:buChar char="•"/>
            </a:pPr>
            <a:r>
              <a:rPr lang="en-GB" b="1" dirty="0">
                <a:solidFill>
                  <a:schemeClr val="tx1"/>
                </a:solidFill>
              </a:rPr>
              <a:t>Travellers</a:t>
            </a:r>
            <a:r>
              <a:rPr lang="en-GB" dirty="0">
                <a:solidFill>
                  <a:schemeClr val="tx1"/>
                </a:solidFill>
              </a:rPr>
              <a:t>: travellers exchange information and tips before, during and after their trips.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7</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lstStyle/>
          <a:p>
            <a:r>
              <a:rPr lang="en-GB" dirty="0"/>
              <a:t>People are at the centre of experiences</a:t>
            </a:r>
          </a:p>
          <a:p>
            <a:endParaRPr lang="en-GB" dirty="0"/>
          </a:p>
        </p:txBody>
      </p:sp>
      <p:pic>
        <p:nvPicPr>
          <p:cNvPr id="10" name="Picture 9">
            <a:extLst>
              <a:ext uri="{FF2B5EF4-FFF2-40B4-BE49-F238E27FC236}">
                <a16:creationId xmlns:a16="http://schemas.microsoft.com/office/drawing/2014/main" id="{FD1FA462-7518-430C-98D3-F508914166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3414" y="884645"/>
            <a:ext cx="4098586" cy="5693788"/>
          </a:xfrm>
          <a:prstGeom prst="rect">
            <a:avLst/>
          </a:prstGeom>
        </p:spPr>
      </p:pic>
    </p:spTree>
    <p:extLst>
      <p:ext uri="{BB962C8B-B14F-4D97-AF65-F5344CB8AC3E}">
        <p14:creationId xmlns:p14="http://schemas.microsoft.com/office/powerpoint/2010/main" val="42225996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lstStyle/>
          <a:p>
            <a:r>
              <a:rPr lang="en-GB" dirty="0">
                <a:solidFill>
                  <a:srgbClr val="7030A0"/>
                </a:solidFill>
              </a:rPr>
              <a:t>Experiences are co-created</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4879943" y="1682764"/>
            <a:ext cx="6824913" cy="4525963"/>
          </a:xfrm>
        </p:spPr>
        <p:txBody>
          <a:bodyPr>
            <a:normAutofit lnSpcReduction="10000"/>
          </a:bodyPr>
          <a:lstStyle/>
          <a:p>
            <a:pPr marL="285750" indent="-285750" algn="just">
              <a:buFont typeface="Arial" panose="020B0604020202020204" pitchFamily="34" charset="0"/>
              <a:buChar char="•"/>
            </a:pPr>
            <a:endParaRPr lang="en-GB" b="1" dirty="0">
              <a:solidFill>
                <a:schemeClr val="tx1"/>
              </a:solidFill>
            </a:endParaRPr>
          </a:p>
          <a:p>
            <a:pPr marL="285750" indent="-285750" algn="just">
              <a:buFont typeface="Arial" panose="020B0604020202020204" pitchFamily="34" charset="0"/>
              <a:buChar char="•"/>
            </a:pPr>
            <a:r>
              <a:rPr lang="en-GB" dirty="0">
                <a:solidFill>
                  <a:schemeClr val="tx1"/>
                </a:solidFill>
              </a:rPr>
              <a:t>Lumiere aims to showcase the city to an international audience and change the way we experience our urban surroundings. It has attracted more than one million visitors to Durham, and in 2019 generated an economic impact of over £8m. </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Public-private partnership. Balance between world-class artists and emerging local and national artists. Interactive feature that lets users create their own artwork to share via their social network</a:t>
            </a:r>
          </a:p>
          <a:p>
            <a:pPr marL="285750" indent="-285750" algn="just">
              <a:buFont typeface="Arial" panose="020B0604020202020204" pitchFamily="34" charset="0"/>
              <a:buChar char="•"/>
            </a:pPr>
            <a:endParaRPr lang="en-GB" dirty="0">
              <a:solidFill>
                <a:schemeClr val="tx1"/>
              </a:solidFill>
            </a:endParaRPr>
          </a:p>
          <a:p>
            <a:pPr marL="285750" indent="-285750" algn="just">
              <a:buFont typeface="Arial" panose="020B0604020202020204" pitchFamily="34" charset="0"/>
              <a:buChar char="•"/>
            </a:pPr>
            <a:r>
              <a:rPr lang="en-GB" dirty="0">
                <a:solidFill>
                  <a:schemeClr val="tx1"/>
                </a:solidFill>
              </a:rPr>
              <a:t>Develop low season activities with strong community involvement to ensure a deep significance for local stakeholders, who can engage more in low seasons than they would be able to in busy summer periods. </a:t>
            </a: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8</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normAutofit/>
          </a:bodyPr>
          <a:lstStyle/>
          <a:p>
            <a:pPr algn="r"/>
            <a:r>
              <a:rPr lang="en-GB" sz="1400" dirty="0"/>
              <a:t>We bring placemaking benefits, address seasonality and create a sense of pride and belonging</a:t>
            </a:r>
          </a:p>
        </p:txBody>
      </p:sp>
      <p:sp>
        <p:nvSpPr>
          <p:cNvPr id="9" name="Rectangle 8">
            <a:extLst>
              <a:ext uri="{FF2B5EF4-FFF2-40B4-BE49-F238E27FC236}">
                <a16:creationId xmlns:a16="http://schemas.microsoft.com/office/drawing/2014/main" id="{31FA0E82-F430-4039-B914-956479B807EE}"/>
              </a:ext>
            </a:extLst>
          </p:cNvPr>
          <p:cNvSpPr/>
          <p:nvPr/>
        </p:nvSpPr>
        <p:spPr>
          <a:xfrm>
            <a:off x="5194169" y="1264241"/>
            <a:ext cx="6510687" cy="646331"/>
          </a:xfrm>
          <a:prstGeom prst="rect">
            <a:avLst/>
          </a:prstGeom>
        </p:spPr>
        <p:txBody>
          <a:bodyPr wrap="square">
            <a:spAutoFit/>
          </a:bodyPr>
          <a:lstStyle/>
          <a:p>
            <a:pPr algn="r"/>
            <a:r>
              <a:rPr lang="en-GB" i="1" dirty="0"/>
              <a:t>Melanie </a:t>
            </a:r>
            <a:r>
              <a:rPr lang="en-GB" i="1" dirty="0" err="1"/>
              <a:t>Sensicle</a:t>
            </a:r>
            <a:r>
              <a:rPr lang="en-GB" i="1" dirty="0"/>
              <a:t> is the former CEO of </a:t>
            </a:r>
            <a:r>
              <a:rPr lang="en-GB" i="1" dirty="0" err="1"/>
              <a:t>VisitDurham</a:t>
            </a:r>
            <a:r>
              <a:rPr lang="en-GB" i="1" dirty="0"/>
              <a:t>, and one of the promoters of Lumiere Durham (UK) </a:t>
            </a:r>
            <a:endParaRPr lang="en-GB" dirty="0"/>
          </a:p>
        </p:txBody>
      </p:sp>
      <p:pic>
        <p:nvPicPr>
          <p:cNvPr id="10" name="Picture 9">
            <a:extLst>
              <a:ext uri="{FF2B5EF4-FFF2-40B4-BE49-F238E27FC236}">
                <a16:creationId xmlns:a16="http://schemas.microsoft.com/office/drawing/2014/main" id="{52B668B2-ABA7-45A2-9F48-45D5377A17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0" y="873287"/>
            <a:ext cx="4098586" cy="5702108"/>
          </a:xfrm>
          <a:prstGeom prst="rect">
            <a:avLst/>
          </a:prstGeom>
        </p:spPr>
      </p:pic>
    </p:spTree>
    <p:extLst>
      <p:ext uri="{BB962C8B-B14F-4D97-AF65-F5344CB8AC3E}">
        <p14:creationId xmlns:p14="http://schemas.microsoft.com/office/powerpoint/2010/main" val="992318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93179-0003-4D4D-BE9D-2128D34E4835}"/>
              </a:ext>
            </a:extLst>
          </p:cNvPr>
          <p:cNvSpPr>
            <a:spLocks noGrp="1"/>
          </p:cNvSpPr>
          <p:nvPr>
            <p:ph type="title"/>
          </p:nvPr>
        </p:nvSpPr>
        <p:spPr/>
        <p:txBody>
          <a:bodyPr>
            <a:normAutofit/>
          </a:bodyPr>
          <a:lstStyle/>
          <a:p>
            <a:r>
              <a:rPr lang="en-GB" dirty="0">
                <a:solidFill>
                  <a:srgbClr val="7030A0"/>
                </a:solidFill>
              </a:rPr>
              <a:t>Why low season experiences?</a:t>
            </a:r>
          </a:p>
        </p:txBody>
      </p:sp>
      <p:sp>
        <p:nvSpPr>
          <p:cNvPr id="3" name="Content Placeholder 2">
            <a:extLst>
              <a:ext uri="{FF2B5EF4-FFF2-40B4-BE49-F238E27FC236}">
                <a16:creationId xmlns:a16="http://schemas.microsoft.com/office/drawing/2014/main" id="{9ACF7BF2-0984-4E65-9364-30DA01AEDFF5}"/>
              </a:ext>
            </a:extLst>
          </p:cNvPr>
          <p:cNvSpPr>
            <a:spLocks noGrp="1"/>
          </p:cNvSpPr>
          <p:nvPr>
            <p:ph idx="1"/>
          </p:nvPr>
        </p:nvSpPr>
        <p:spPr>
          <a:xfrm>
            <a:off x="609601" y="1600203"/>
            <a:ext cx="6588867" cy="4525963"/>
          </a:xfrm>
        </p:spPr>
        <p:txBody>
          <a:bodyPr>
            <a:normAutofit fontScale="92500" lnSpcReduction="10000"/>
          </a:bodyPr>
          <a:lstStyle/>
          <a:p>
            <a:pPr lvl="0" algn="just"/>
            <a:r>
              <a:rPr lang="en-GB" dirty="0">
                <a:solidFill>
                  <a:schemeClr val="tx1"/>
                </a:solidFill>
              </a:rPr>
              <a:t>Approximate seasonality for rural tourism businesses is 10-15% of demand in January to March, 25-30% April to June, 30-50% July to September and 15-20% October to December. </a:t>
            </a:r>
          </a:p>
          <a:p>
            <a:pPr marL="285750" lvl="0" indent="-285750" algn="just">
              <a:buFont typeface="Arial" panose="020B0604020202020204" pitchFamily="34" charset="0"/>
              <a:buChar char="•"/>
            </a:pPr>
            <a:endParaRPr lang="en-GB" dirty="0">
              <a:solidFill>
                <a:schemeClr val="tx1"/>
              </a:solidFill>
            </a:endParaRPr>
          </a:p>
          <a:p>
            <a:pPr algn="just"/>
            <a:r>
              <a:rPr lang="en-GB" dirty="0">
                <a:solidFill>
                  <a:schemeClr val="tx1"/>
                </a:solidFill>
              </a:rPr>
              <a:t>Seasonality occurs for three very valid and real reasons:</a:t>
            </a:r>
          </a:p>
          <a:p>
            <a:pPr marL="285750" lvl="0" indent="-285750" algn="just" fontAlgn="base">
              <a:buFont typeface="Arial" panose="020B0604020202020204" pitchFamily="34" charset="0"/>
              <a:buChar char="•"/>
            </a:pPr>
            <a:r>
              <a:rPr lang="en-GB" dirty="0">
                <a:solidFill>
                  <a:schemeClr val="tx1"/>
                </a:solidFill>
              </a:rPr>
              <a:t>natural factors (weather dependency, climate, location and access)  </a:t>
            </a:r>
          </a:p>
          <a:p>
            <a:pPr marL="285750" lvl="0" indent="-285750" algn="just" fontAlgn="base">
              <a:buFont typeface="Arial" panose="020B0604020202020204" pitchFamily="34" charset="0"/>
              <a:buChar char="•"/>
            </a:pPr>
            <a:r>
              <a:rPr lang="en-GB" dirty="0">
                <a:solidFill>
                  <a:schemeClr val="tx1"/>
                </a:solidFill>
              </a:rPr>
              <a:t>demand factors (holiday patterns, availability of leisure time, social norms) </a:t>
            </a:r>
          </a:p>
          <a:p>
            <a:pPr marL="285750" lvl="0" indent="-285750" algn="just" fontAlgn="base">
              <a:buFont typeface="Arial" panose="020B0604020202020204" pitchFamily="34" charset="0"/>
              <a:buChar char="•"/>
            </a:pPr>
            <a:r>
              <a:rPr lang="en-GB" dirty="0">
                <a:solidFill>
                  <a:schemeClr val="tx1"/>
                </a:solidFill>
              </a:rPr>
              <a:t>supply factors (available activities, trading patterns)</a:t>
            </a:r>
          </a:p>
          <a:p>
            <a:pPr marL="285750" lvl="0" indent="-285750" algn="just" fontAlgn="base">
              <a:buFont typeface="Arial" panose="020B0604020202020204" pitchFamily="34" charset="0"/>
              <a:buChar char="•"/>
            </a:pPr>
            <a:endParaRPr lang="en-GB" dirty="0">
              <a:solidFill>
                <a:schemeClr val="tx1"/>
              </a:solidFill>
            </a:endParaRPr>
          </a:p>
          <a:p>
            <a:pPr algn="just" fontAlgn="base"/>
            <a:r>
              <a:rPr lang="en-GB" b="1" dirty="0">
                <a:solidFill>
                  <a:schemeClr val="tx1"/>
                </a:solidFill>
              </a:rPr>
              <a:t>Low season experiences cannot be exact replicas of summer experiences </a:t>
            </a:r>
            <a:r>
              <a:rPr lang="en-GB" dirty="0">
                <a:solidFill>
                  <a:schemeClr val="tx1"/>
                </a:solidFill>
              </a:rPr>
              <a:t>only sold to people who accept worse weather.</a:t>
            </a:r>
          </a:p>
          <a:p>
            <a:pPr algn="just" fontAlgn="base"/>
            <a:endParaRPr lang="en-GB" dirty="0">
              <a:solidFill>
                <a:schemeClr val="tx1"/>
              </a:solidFill>
            </a:endParaRPr>
          </a:p>
          <a:p>
            <a:pPr algn="just" fontAlgn="base"/>
            <a:r>
              <a:rPr lang="en-GB" dirty="0">
                <a:solidFill>
                  <a:schemeClr val="tx1"/>
                </a:solidFill>
              </a:rPr>
              <a:t>Need to find </a:t>
            </a:r>
            <a:r>
              <a:rPr lang="en-GB" b="1" dirty="0">
                <a:solidFill>
                  <a:schemeClr val="tx1"/>
                </a:solidFill>
              </a:rPr>
              <a:t>something unique about your low season </a:t>
            </a:r>
            <a:r>
              <a:rPr lang="en-GB" dirty="0">
                <a:solidFill>
                  <a:schemeClr val="tx1"/>
                </a:solidFill>
              </a:rPr>
              <a:t>that will help you design experiences that are particularly attractive.  </a:t>
            </a:r>
          </a:p>
          <a:p>
            <a:pPr marL="285750" lvl="0" indent="-285750" algn="just">
              <a:buFont typeface="Arial" panose="020B0604020202020204" pitchFamily="34" charset="0"/>
              <a:buChar char="•"/>
            </a:pPr>
            <a:endParaRPr lang="en-GB" dirty="0">
              <a:solidFill>
                <a:schemeClr val="tx1"/>
              </a:solidFill>
            </a:endParaRPr>
          </a:p>
        </p:txBody>
      </p:sp>
      <p:sp>
        <p:nvSpPr>
          <p:cNvPr id="5" name="Slide Number Placeholder 4">
            <a:extLst>
              <a:ext uri="{FF2B5EF4-FFF2-40B4-BE49-F238E27FC236}">
                <a16:creationId xmlns:a16="http://schemas.microsoft.com/office/drawing/2014/main" id="{EDF74C5C-D870-4820-93D8-DCF9B6BFD006}"/>
              </a:ext>
            </a:extLst>
          </p:cNvPr>
          <p:cNvSpPr>
            <a:spLocks noGrp="1"/>
          </p:cNvSpPr>
          <p:nvPr>
            <p:ph type="sldNum" sz="quarter" idx="12"/>
          </p:nvPr>
        </p:nvSpPr>
        <p:spPr/>
        <p:txBody>
          <a:bodyPr/>
          <a:lstStyle/>
          <a:p>
            <a:fld id="{C8625EC3-6C33-CC45-91BB-212F920403D2}" type="slidenum">
              <a:rPr lang="en-US" smtClean="0"/>
              <a:t>9</a:t>
            </a:fld>
            <a:endParaRPr lang="en-US"/>
          </a:p>
        </p:txBody>
      </p:sp>
      <p:sp>
        <p:nvSpPr>
          <p:cNvPr id="6" name="Text Placeholder 5">
            <a:extLst>
              <a:ext uri="{FF2B5EF4-FFF2-40B4-BE49-F238E27FC236}">
                <a16:creationId xmlns:a16="http://schemas.microsoft.com/office/drawing/2014/main" id="{202699C9-1F25-46E5-A050-60B52EDA59EA}"/>
              </a:ext>
            </a:extLst>
          </p:cNvPr>
          <p:cNvSpPr>
            <a:spLocks noGrp="1"/>
          </p:cNvSpPr>
          <p:nvPr>
            <p:ph type="body" sz="quarter" idx="13"/>
          </p:nvPr>
        </p:nvSpPr>
        <p:spPr/>
        <p:txBody>
          <a:bodyPr/>
          <a:lstStyle/>
          <a:p>
            <a:r>
              <a:rPr lang="en-GB" dirty="0"/>
              <a:t>Because healthy year-round business helps you and your destination thrive</a:t>
            </a:r>
          </a:p>
          <a:p>
            <a:endParaRPr lang="en-GB" dirty="0"/>
          </a:p>
          <a:p>
            <a:endParaRPr lang="en-GB" dirty="0"/>
          </a:p>
        </p:txBody>
      </p:sp>
      <p:pic>
        <p:nvPicPr>
          <p:cNvPr id="11" name="Picture 10" descr="A picture containing outdoor&#10;&#10;Description automatically generated">
            <a:extLst>
              <a:ext uri="{FF2B5EF4-FFF2-40B4-BE49-F238E27FC236}">
                <a16:creationId xmlns:a16="http://schemas.microsoft.com/office/drawing/2014/main" id="{CF293141-E59A-4A4B-A8DF-C82ABD84BD8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93414" y="868674"/>
            <a:ext cx="4098586" cy="5707695"/>
          </a:xfrm>
          <a:prstGeom prst="rect">
            <a:avLst/>
          </a:prstGeom>
        </p:spPr>
      </p:pic>
    </p:spTree>
    <p:extLst>
      <p:ext uri="{BB962C8B-B14F-4D97-AF65-F5344CB8AC3E}">
        <p14:creationId xmlns:p14="http://schemas.microsoft.com/office/powerpoint/2010/main" val="2335574645"/>
      </p:ext>
    </p:extLst>
  </p:cSld>
  <p:clrMapOvr>
    <a:masterClrMapping/>
  </p:clrMapOvr>
</p:sld>
</file>

<file path=ppt/theme/theme1.xml><?xml version="1.0" encoding="utf-8"?>
<a:theme xmlns:a="http://schemas.openxmlformats.org/drawingml/2006/main" name="UniOfSurrey-PowerPointMasterStandardWidth">
  <a:themeElements>
    <a:clrScheme name="Custom 1">
      <a:dk1>
        <a:srgbClr val="203D75"/>
      </a:dk1>
      <a:lt1>
        <a:srgbClr val="FFFFFF"/>
      </a:lt1>
      <a:dk2>
        <a:srgbClr val="1F497D"/>
      </a:dk2>
      <a:lt2>
        <a:srgbClr val="A59E94"/>
      </a:lt2>
      <a:accent1>
        <a:srgbClr val="006AA0"/>
      </a:accent1>
      <a:accent2>
        <a:srgbClr val="BD0F30"/>
      </a:accent2>
      <a:accent3>
        <a:srgbClr val="9DAC24"/>
      </a:accent3>
      <a:accent4>
        <a:srgbClr val="672669"/>
      </a:accent4>
      <a:accent5>
        <a:srgbClr val="328C9E"/>
      </a:accent5>
      <a:accent6>
        <a:srgbClr val="EC7520"/>
      </a:accent6>
      <a:hlink>
        <a:srgbClr val="006AA0"/>
      </a:hlink>
      <a:folHlink>
        <a:srgbClr val="6726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rgbClr val="556169"/>
            </a:solidFill>
            <a:latin typeface="Georgia"/>
            <a:cs typeface="Georgia"/>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UniOfSurrey-PowerPointMasterStandardWidth.potx</Template>
  <TotalTime>1917</TotalTime>
  <Words>9595</Words>
  <Application>Microsoft Office PowerPoint</Application>
  <PresentationFormat>Widescreen</PresentationFormat>
  <Paragraphs>814</Paragraphs>
  <Slides>64</Slides>
  <Notes>62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EireneSans-Italic</vt:lpstr>
      <vt:lpstr>EireneSans-Regular</vt:lpstr>
      <vt:lpstr>Georgia</vt:lpstr>
      <vt:lpstr>UniOfSurrey-PowerPointMasterStandardWidth</vt:lpstr>
      <vt:lpstr>Designing and marketing low season tourism experiences</vt:lpstr>
      <vt:lpstr>Programme</vt:lpstr>
      <vt:lpstr>1. Products, make way for experiences </vt:lpstr>
      <vt:lpstr>What is a sustainable tourism experience?</vt:lpstr>
      <vt:lpstr>Engage your customer’s five senses</vt:lpstr>
      <vt:lpstr>Engage your customer’s five senses</vt:lpstr>
      <vt:lpstr>Experiences are co-created</vt:lpstr>
      <vt:lpstr>Experiences are co-created</vt:lpstr>
      <vt:lpstr>Why low season experiences?</vt:lpstr>
      <vt:lpstr>Why low season experiences?</vt:lpstr>
      <vt:lpstr>Be proactive in managing your seasonality challenges</vt:lpstr>
      <vt:lpstr>Be proactive in managing your seasonality challenges</vt:lpstr>
      <vt:lpstr>Task 1: What do you want to achieve?</vt:lpstr>
      <vt:lpstr>2. Different seasons, different markets</vt:lpstr>
      <vt:lpstr>Why do we treat the customers the same? </vt:lpstr>
      <vt:lpstr>Why do we treat the customers the same? </vt:lpstr>
      <vt:lpstr>Locals first</vt:lpstr>
      <vt:lpstr>Locals first</vt:lpstr>
      <vt:lpstr>Encourage repeat visits</vt:lpstr>
      <vt:lpstr>Encourage repeat visits</vt:lpstr>
      <vt:lpstr>Encourage repeat visits</vt:lpstr>
      <vt:lpstr>Aim for equality, diversity, and inclusion </vt:lpstr>
      <vt:lpstr>Aim for equality, diversity, and inclusion </vt:lpstr>
      <vt:lpstr>Task 2: Identify complementary markets</vt:lpstr>
      <vt:lpstr>3. There’s something special about your place in the low season</vt:lpstr>
      <vt:lpstr>What are your seasonal assets?</vt:lpstr>
      <vt:lpstr>What are your seasonal assets?</vt:lpstr>
      <vt:lpstr>What are your seasonal assets?</vt:lpstr>
      <vt:lpstr>Assess the readiness of what you offer in advance of November to March</vt:lpstr>
      <vt:lpstr>Assess the readiness of what you offer in advance of November to March</vt:lpstr>
      <vt:lpstr>Assess the readiness of what you offer in advance of November to March</vt:lpstr>
      <vt:lpstr>Collaborate with your local network</vt:lpstr>
      <vt:lpstr>Collaborate with your local network</vt:lpstr>
      <vt:lpstr>Task 3: Identify low season resources that are valuable to your organisation</vt:lpstr>
      <vt:lpstr>4. Let’s design innovative experiences</vt:lpstr>
      <vt:lpstr>Low season is the time to experiment and learn</vt:lpstr>
      <vt:lpstr>Low season is the time to experiment and learn</vt:lpstr>
      <vt:lpstr>Low season is the time to experiment and learn</vt:lpstr>
      <vt:lpstr>Create economies of scale and new experiences</vt:lpstr>
      <vt:lpstr>Create economies of scale and new experiences</vt:lpstr>
      <vt:lpstr>Tap into people’s yearning for a meaningful experience</vt:lpstr>
      <vt:lpstr>Tap into people’s yearning for a meaningful experience</vt:lpstr>
      <vt:lpstr>Translate emotions into experiences</vt:lpstr>
      <vt:lpstr>Translate emotions into experiences</vt:lpstr>
      <vt:lpstr>Get a calendar</vt:lpstr>
      <vt:lpstr>Get a calendar</vt:lpstr>
      <vt:lpstr>Create your own events</vt:lpstr>
      <vt:lpstr>Create your own events</vt:lpstr>
      <vt:lpstr>Task 4: It’s cold, wet and dark: what shall we do?</vt:lpstr>
      <vt:lpstr>5. Time for marketing and storytelling</vt:lpstr>
      <vt:lpstr>Invest in low season marketing resources</vt:lpstr>
      <vt:lpstr>Invest in low season marketing resources</vt:lpstr>
      <vt:lpstr>Harness the power of social media</vt:lpstr>
      <vt:lpstr>Harness the power of social media</vt:lpstr>
      <vt:lpstr>Become a storyteller</vt:lpstr>
      <vt:lpstr>Become a storyteller</vt:lpstr>
      <vt:lpstr>Involve your customers in your storytelling </vt:lpstr>
      <vt:lpstr>Involve your customers in your storytelling </vt:lpstr>
      <vt:lpstr>Task 5: Adapt your marketing effort to the different value you gain from different customers</vt:lpstr>
      <vt:lpstr>6. Be clear what benefits you expect</vt:lpstr>
      <vt:lpstr>Reducing seasonality has a wealth of benefits</vt:lpstr>
      <vt:lpstr>Reducing seasonality has a wealth of benefits</vt:lpstr>
      <vt:lpstr>Reducing seasonality has a wealth of benefits</vt:lpstr>
      <vt:lpstr>Task 6: Make space to think creatively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Xavier Font</dc:creator>
  <cp:lastModifiedBy>Cloarec, David Y (PG/R - Hosp, Tour &amp; Events)</cp:lastModifiedBy>
  <cp:revision>381</cp:revision>
  <dcterms:created xsi:type="dcterms:W3CDTF">2013-12-09T11:24:51Z</dcterms:created>
  <dcterms:modified xsi:type="dcterms:W3CDTF">2021-09-22T14:22:23Z</dcterms:modified>
</cp:coreProperties>
</file>